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notesSlides/notesSlide19.xml" ContentType="application/vnd.openxmlformats-officedocument.presentationml.notesSlide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15" r:id="rId2"/>
    <p:sldId id="444" r:id="rId3"/>
    <p:sldId id="431" r:id="rId4"/>
    <p:sldId id="440" r:id="rId5"/>
    <p:sldId id="441" r:id="rId6"/>
    <p:sldId id="445" r:id="rId7"/>
    <p:sldId id="433" r:id="rId8"/>
    <p:sldId id="378" r:id="rId9"/>
    <p:sldId id="439" r:id="rId10"/>
    <p:sldId id="377" r:id="rId11"/>
    <p:sldId id="434" r:id="rId12"/>
    <p:sldId id="436" r:id="rId13"/>
    <p:sldId id="435" r:id="rId14"/>
    <p:sldId id="448" r:id="rId15"/>
    <p:sldId id="379" r:id="rId16"/>
    <p:sldId id="446" r:id="rId17"/>
    <p:sldId id="449" r:id="rId18"/>
    <p:sldId id="442" r:id="rId19"/>
    <p:sldId id="437" r:id="rId20"/>
    <p:sldId id="443" r:id="rId21"/>
    <p:sldId id="452" r:id="rId22"/>
    <p:sldId id="438" r:id="rId23"/>
    <p:sldId id="328" r:id="rId24"/>
    <p:sldId id="425" r:id="rId25"/>
    <p:sldId id="428" r:id="rId26"/>
    <p:sldId id="400" r:id="rId27"/>
    <p:sldId id="421" r:id="rId28"/>
    <p:sldId id="401" r:id="rId29"/>
    <p:sldId id="450" r:id="rId30"/>
    <p:sldId id="403" r:id="rId31"/>
    <p:sldId id="423" r:id="rId32"/>
    <p:sldId id="405" r:id="rId33"/>
    <p:sldId id="407" r:id="rId34"/>
    <p:sldId id="408" r:id="rId35"/>
    <p:sldId id="427" r:id="rId36"/>
    <p:sldId id="409" r:id="rId37"/>
    <p:sldId id="430" r:id="rId38"/>
  </p:sldIdLst>
  <p:sldSz cx="9144000" cy="6858000" type="screen4x3"/>
  <p:notesSz cx="6797675" cy="9928225"/>
  <p:embeddedFontLst>
    <p:embeddedFont>
      <p:font typeface="Linux Libertine G" panose="02000503000000000000" pitchFamily="2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Arial Unicode MS" panose="020B0604020202020204" pitchFamily="34" charset="-128"/>
      <p:regular r:id="rId46"/>
    </p:embeddedFont>
    <p:embeddedFont>
      <p:font typeface="CMSY10ORIG" panose="020B0604020202020204"/>
      <p:regular r:id="rId47"/>
    </p:embeddedFont>
    <p:embeddedFont>
      <p:font typeface="CMMI7" panose="020B0604020202020204"/>
      <p:regular r:id="rId48"/>
    </p:embeddedFont>
    <p:embeddedFont>
      <p:font typeface="MS PGothic" panose="020B0600070205080204" pitchFamily="34" charset="-128"/>
      <p:regular r:id="rId49"/>
    </p:embeddedFont>
    <p:embeddedFont>
      <p:font typeface="CMMI10" panose="020B0604020202020204"/>
      <p:regular r:id="rId50"/>
    </p:embeddedFont>
    <p:embeddedFont>
      <p:font typeface="Comic Sans MS" panose="030F0702030302020204" pitchFamily="66" charset="0"/>
      <p:regular r:id="rId51"/>
      <p:bold r:id="rId52"/>
    </p:embeddedFont>
    <p:embeddedFont>
      <p:font typeface="DejaVu Sans" panose="020B0603030804020204" pitchFamily="34" charset="0"/>
      <p:regular r:id="rId53"/>
      <p:bold r:id="rId54"/>
      <p:italic r:id="rId55"/>
      <p:boldItalic r:id="rId56"/>
    </p:embeddedFont>
    <p:embeddedFont>
      <p:font typeface="CMR10" panose="020B0604020202020204"/>
      <p:regular r:id="rId57"/>
    </p:embeddedFont>
    <p:embeddedFont>
      <p:font typeface="Tw Cen MT" panose="020B0602020104020603" pitchFamily="3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custDataLst>
    <p:tags r:id="rId6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444"/>
            <p14:sldId id="431"/>
            <p14:sldId id="440"/>
            <p14:sldId id="441"/>
            <p14:sldId id="445"/>
            <p14:sldId id="433"/>
            <p14:sldId id="378"/>
          </p14:sldIdLst>
        </p14:section>
        <p14:section name="Proposition de Simulateur" id="{34875831-5FB4-479F-95B3-217EB36C832B}">
          <p14:sldIdLst>
            <p14:sldId id="439"/>
            <p14:sldId id="377"/>
            <p14:sldId id="434"/>
            <p14:sldId id="436"/>
            <p14:sldId id="435"/>
            <p14:sldId id="448"/>
            <p14:sldId id="379"/>
            <p14:sldId id="446"/>
            <p14:sldId id="449"/>
            <p14:sldId id="442"/>
            <p14:sldId id="437"/>
            <p14:sldId id="443"/>
            <p14:sldId id="452"/>
            <p14:sldId id="438"/>
          </p14:sldIdLst>
        </p14:section>
        <p14:section name="Rydberg circulaires sur puce" id="{FFCDE575-F3B6-4585-A235-4E195F769684}">
          <p14:sldIdLst>
            <p14:sldId id="328"/>
            <p14:sldId id="425"/>
            <p14:sldId id="428"/>
            <p14:sldId id="400"/>
            <p14:sldId id="421"/>
            <p14:sldId id="401"/>
            <p14:sldId id="450"/>
            <p14:sldId id="403"/>
            <p14:sldId id="42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09"/>
            <p14:sldId id="43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B07"/>
    <a:srgbClr val="94B8E4"/>
    <a:srgbClr val="000000"/>
    <a:srgbClr val="009900"/>
    <a:srgbClr val="00B050"/>
    <a:srgbClr val="0000FF"/>
    <a:srgbClr val="66CCFF"/>
    <a:srgbClr val="FF9900"/>
    <a:srgbClr val="414141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2263" autoAdjust="0"/>
  </p:normalViewPr>
  <p:slideViewPr>
    <p:cSldViewPr>
      <p:cViewPr>
        <p:scale>
          <a:sx n="125" d="100"/>
          <a:sy n="125" d="100"/>
        </p:scale>
        <p:origin x="-1272" y="-162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08/01/2018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08/01/2018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adiabatique : faire absorber n-1 photons </a:t>
            </a:r>
            <a:r>
              <a:rPr lang="fr-FR" dirty="0" err="1" smtClean="0"/>
              <a:t>radio-fréquence</a:t>
            </a:r>
            <a:r>
              <a:rPr lang="fr-FR" dirty="0" smtClean="0"/>
              <a:t> de façon robuste</a:t>
            </a:r>
          </a:p>
          <a:p>
            <a:r>
              <a:rPr lang="fr-FR" dirty="0" smtClean="0"/>
              <a:t>STARK !</a:t>
            </a:r>
          </a:p>
          <a:p>
            <a:r>
              <a:rPr lang="fr-FR" dirty="0" smtClean="0"/>
              <a:t>Bon champ électrique 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2D-MOT car pas de </a:t>
            </a:r>
            <a:r>
              <a:rPr lang="en-US" dirty="0" err="1" smtClean="0"/>
              <a:t>pression</a:t>
            </a:r>
            <a:r>
              <a:rPr lang="en-US" dirty="0" smtClean="0"/>
              <a:t> de </a:t>
            </a:r>
            <a:r>
              <a:rPr lang="en-US" dirty="0" err="1" smtClean="0"/>
              <a:t>vapeur</a:t>
            </a:r>
            <a:r>
              <a:rPr lang="en-US" dirty="0" smtClean="0"/>
              <a:t> de </a:t>
            </a:r>
            <a:r>
              <a:rPr lang="en-US" dirty="0" err="1" smtClean="0"/>
              <a:t>Rb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cryo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Largeur</a:t>
            </a:r>
            <a:r>
              <a:rPr lang="fr-FR" baseline="0" dirty="0" smtClean="0"/>
              <a:t> spectrale du laser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Calibration meilleure</a:t>
            </a:r>
            <a:r>
              <a:rPr lang="fr-FR" baseline="0" dirty="0" smtClean="0"/>
              <a:t> que géométriquement. 2,84cm à cause des grands trous dans les électrodes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DC sert pour la compensation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Transition : on a beaucoup d'</a:t>
            </a:r>
            <a:r>
              <a:rPr lang="fr-FR" dirty="0" err="1" smtClean="0"/>
              <a:t>élliptiques</a:t>
            </a:r>
            <a:r>
              <a:rPr lang="fr-FR" dirty="0" smtClean="0"/>
              <a:t> à cause de la </a:t>
            </a:r>
            <a:r>
              <a:rPr lang="fr-FR" dirty="0" err="1" smtClean="0"/>
              <a:t>circularisation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souhaitait s'éloigner de la puce mais le 2D-MOT a commencé à </a:t>
            </a:r>
            <a:r>
              <a:rPr lang="fr-FR" dirty="0" err="1" smtClean="0"/>
              <a:t>fuire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baseline="0" dirty="0" smtClean="0"/>
              <a:t> champ </a:t>
            </a:r>
            <a:r>
              <a:rPr lang="en-US" baseline="0" dirty="0" err="1" smtClean="0"/>
              <a:t>électrique</a:t>
            </a:r>
            <a:r>
              <a:rPr lang="en-US" baseline="0" dirty="0" smtClean="0"/>
              <a:t> : structure STARK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Calcul numérique</a:t>
            </a:r>
            <a:r>
              <a:rPr lang="fr-FR" baseline="0" dirty="0" smtClean="0"/>
              <a:t> pour l'or</a:t>
            </a:r>
          </a:p>
          <a:p>
            <a:r>
              <a:rPr lang="fr-FR" baseline="0" dirty="0" smtClean="0"/>
              <a:t>On reviendra plus tard sur les autres mécanismes de désexcitation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07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Gamme</a:t>
            </a:r>
            <a:r>
              <a:rPr lang="en-US" dirty="0" smtClean="0"/>
              <a:t> </a:t>
            </a:r>
            <a:r>
              <a:rPr lang="en-US" dirty="0" err="1" smtClean="0"/>
              <a:t>Jz</a:t>
            </a:r>
            <a:r>
              <a:rPr lang="en-US" dirty="0" smtClean="0"/>
              <a:t>/J : </a:t>
            </a:r>
            <a:r>
              <a:rPr lang="en-US" dirty="0" err="1" smtClean="0"/>
              <a:t>woupeeee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08/01/2018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08/01/2018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08/01/2018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1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400.png"/><Relationship Id="rId10" Type="http://schemas.openxmlformats.org/officeDocument/2006/relationships/image" Target="../media/image41.png"/><Relationship Id="rId4" Type="http://schemas.openxmlformats.org/officeDocument/2006/relationships/image" Target="../media/image2.jpe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2.jpe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51.png"/><Relationship Id="rId5" Type="http://schemas.openxmlformats.org/officeDocument/2006/relationships/image" Target="../media/image501.png"/><Relationship Id="rId4" Type="http://schemas.openxmlformats.org/officeDocument/2006/relationships/image" Target="../media/image2.jpe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7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0.png"/><Relationship Id="rId12" Type="http://schemas.openxmlformats.org/officeDocument/2006/relationships/image" Target="../media/image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9.png"/><Relationship Id="rId11" Type="http://schemas.openxmlformats.org/officeDocument/2006/relationships/image" Target="../media/image56.png"/><Relationship Id="rId10" Type="http://schemas.openxmlformats.org/officeDocument/2006/relationships/image" Target="../media/image57.png"/><Relationship Id="rId4" Type="http://schemas.openxmlformats.org/officeDocument/2006/relationships/image" Target="../media/image2.jpeg"/><Relationship Id="rId9" Type="http://schemas.openxmlformats.org/officeDocument/2006/relationships/image" Target="../media/image62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1" Type="http://schemas.openxmlformats.org/officeDocument/2006/relationships/tags" Target="../tags/tag17.xml"/><Relationship Id="rId6" Type="http://schemas.openxmlformats.org/officeDocument/2006/relationships/image" Target="../media/image79.png"/><Relationship Id="rId11" Type="http://schemas.openxmlformats.org/officeDocument/2006/relationships/image" Target="../media/image63.png"/><Relationship Id="rId15" Type="http://schemas.openxmlformats.org/officeDocument/2006/relationships/image" Target="../media/image66.png"/><Relationship Id="rId10" Type="http://schemas.openxmlformats.org/officeDocument/2006/relationships/image" Target="../media/image59.png"/><Relationship Id="rId4" Type="http://schemas.openxmlformats.org/officeDocument/2006/relationships/image" Target="../media/image2.jpe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.jpeg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76.png"/><Relationship Id="rId4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82.png"/><Relationship Id="rId5" Type="http://schemas.openxmlformats.org/officeDocument/2006/relationships/image" Target="../media/image8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842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841.png"/><Relationship Id="rId4" Type="http://schemas.openxmlformats.org/officeDocument/2006/relationships/image" Target="../media/image8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862.png"/><Relationship Id="rId5" Type="http://schemas.openxmlformats.org/officeDocument/2006/relationships/image" Target="../media/image2.jpeg"/><Relationship Id="rId10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95.png"/><Relationship Id="rId5" Type="http://schemas.openxmlformats.org/officeDocument/2006/relationships/image" Target="../media/image2.jpe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93.png"/><Relationship Id="rId11" Type="http://schemas.openxmlformats.org/officeDocument/2006/relationships/image" Target="../media/image100.png"/><Relationship Id="rId5" Type="http://schemas.openxmlformats.org/officeDocument/2006/relationships/image" Target="../media/image92.png"/><Relationship Id="rId10" Type="http://schemas.openxmlformats.org/officeDocument/2006/relationships/image" Target="../media/image98.png"/><Relationship Id="rId4" Type="http://schemas.openxmlformats.org/officeDocument/2006/relationships/image" Target="../media/image2.jpe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100.emf"/><Relationship Id="rId5" Type="http://schemas.openxmlformats.org/officeDocument/2006/relationships/image" Target="../media/image2.jpe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02.png"/><Relationship Id="rId5" Type="http://schemas.openxmlformats.org/officeDocument/2006/relationships/image" Target="../media/image92.png"/><Relationship Id="rId4" Type="http://schemas.openxmlformats.org/officeDocument/2006/relationships/image" Target="../media/image2.jpeg"/><Relationship Id="rId9" Type="http://schemas.openxmlformats.org/officeDocument/2006/relationships/image" Target="../media/image10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.jpeg"/><Relationship Id="rId9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3" Type="http://schemas.openxmlformats.org/officeDocument/2006/relationships/notesSlide" Target="../notesSlides/notesSlide1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1" Type="http://schemas.openxmlformats.org/officeDocument/2006/relationships/tags" Target="../tags/tag31.xml"/><Relationship Id="rId11" Type="http://schemas.openxmlformats.org/officeDocument/2006/relationships/image" Target="../media/image106.png"/><Relationship Id="rId6" Type="http://schemas.openxmlformats.org/officeDocument/2006/relationships/image" Target="../media/image114.png"/><Relationship Id="rId15" Type="http://schemas.openxmlformats.org/officeDocument/2006/relationships/image" Target="../media/image109.png"/><Relationship Id="rId10" Type="http://schemas.openxmlformats.org/officeDocument/2006/relationships/image" Target="../media/image118.png"/><Relationship Id="rId4" Type="http://schemas.openxmlformats.org/officeDocument/2006/relationships/image" Target="../media/image105.png"/><Relationship Id="rId1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2.jpeg"/><Relationship Id="rId9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119.png"/><Relationship Id="rId5" Type="http://schemas.openxmlformats.org/officeDocument/2006/relationships/image" Target="../media/image122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0.wmf"/><Relationship Id="rId4" Type="http://schemas.openxmlformats.org/officeDocument/2006/relationships/image" Target="../media/image12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  <a:cs typeface="+mj-cs"/>
              </a:rPr>
              <a:t>Tigrane Cantat-Moltrecht</a:t>
            </a:r>
            <a:endParaRPr lang="en-US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Laboratoire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Kastler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Brossel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,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Collège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de France</a:t>
            </a:r>
          </a:p>
          <a:p>
            <a:pPr algn="ctr">
              <a:spcBef>
                <a:spcPct val="0"/>
              </a:spcBef>
            </a:pP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>
              <a:spcBef>
                <a:spcPct val="0"/>
              </a:spcBef>
            </a:pP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11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janvier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2018</a:t>
            </a:r>
            <a:endParaRPr lang="fr-FR" sz="3200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247256" y="492486"/>
            <a:ext cx="613836" cy="632258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:</a:t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nuages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à la simulation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quantique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circulaires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2656"/>
            <a:ext cx="733070" cy="8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04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6" y="1232241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b="11366"/>
          <a:stretch>
            <a:fillRect/>
          </a:stretch>
        </p:blipFill>
        <p:spPr bwMode="auto">
          <a:xfrm>
            <a:off x="7164289" y="1268760"/>
            <a:ext cx="959755" cy="34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Soutenance de thèse de doctorat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Sous la direction de Michel Brune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 de valence très éloigné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grand moment dipolaire de transition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∼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𝑒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blipFill rotWithShape="1">
                <a:blip r:embed="rId5"/>
                <a:stretch>
                  <a:fillRect t="-1194" r="-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483767" y="3380655"/>
            <a:ext cx="3672407" cy="25853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Très bonnes antennes 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(sensibilité au champ EM)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Fortes interactions dipôle-dipôle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Longue durée de vie naturelle</a:t>
            </a:r>
            <a:b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(très sensible au corps noir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(bas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):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dipolaire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:</a:t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𝜏</m:t>
                      </m:r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∼100 µ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Linux Libertine G" panose="02000503000000000000" pitchFamily="2" charset="0"/>
                        </a:rPr>
                        <m:t>s</m:t>
                      </m:r>
                    </m:oMath>
                  </m:oMathPara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blipFill rotWithShape="1">
                <a:blip r:embed="rId6"/>
                <a:stretch>
                  <a:fillRect t="-13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à angle droit 9"/>
          <p:cNvSpPr/>
          <p:nvPr/>
        </p:nvSpPr>
        <p:spPr>
          <a:xfrm rot="5400000">
            <a:off x="1252574" y="2571962"/>
            <a:ext cx="1328007" cy="1457908"/>
          </a:xfrm>
          <a:prstGeom prst="bentUpArrow">
            <a:avLst>
              <a:gd name="adj1" fmla="val 17147"/>
              <a:gd name="adj2" fmla="val 25000"/>
              <a:gd name="adj3" fmla="val 26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D:\Documents Tigrane\manuscrit-git\soutenance\figures\picture_RydbergAto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92696"/>
            <a:ext cx="3861372" cy="20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maximaux</a:t>
                </a:r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orbitale électronique toroïdale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fr-FR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519" t="-2010" r="-5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68" y="2060848"/>
            <a:ext cx="241173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684568" y="1084094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211960" y="3645024"/>
                <a:ext cx="4599977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Seul canal de désexcitation (à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vers le circulaire d'en-dessous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Circulaire 50C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𝜏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≃29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645024"/>
                <a:ext cx="4599977" cy="1477328"/>
              </a:xfrm>
              <a:prstGeom prst="rect">
                <a:avLst/>
              </a:prstGeom>
              <a:blipFill rotWithShape="1">
                <a:blip r:embed="rId9"/>
                <a:stretch>
                  <a:fillRect l="-793" t="-1639" r="-264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820" name="Picture 4" descr="D:\Documents Tigrane\manuscrit-git\soutenance\figures\spontem_504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7" y="2780928"/>
            <a:ext cx="3248662" cy="28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D:\Documents Tigrane\manuscrit-git\soutenance\figures\single_toru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40768"/>
            <a:ext cx="2592288" cy="167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Inhiber l'émission spontanée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3528" y="620688"/>
                <a:ext cx="4099248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Mieux que la durée de vie naturelle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condensateur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séparation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𝐷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&lt;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𝜆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/2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inhibe l'émission dans les modes orthogonaux aux plaques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nhibition de l'émission spontanée[3]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⇒2500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 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20688"/>
                <a:ext cx="4099248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037" t="-939" r="-889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0552" y="764704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27" y="3429000"/>
            <a:ext cx="4166049" cy="234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92" y="3261871"/>
            <a:ext cx="3885672" cy="26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4864870" y="675984"/>
            <a:ext cx="3811586" cy="2392976"/>
            <a:chOff x="5004048" y="767388"/>
            <a:chExt cx="3384376" cy="223224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00694" y="921824"/>
              <a:ext cx="2991083" cy="192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004048" y="767388"/>
              <a:ext cx="3384376" cy="2232248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62154" y="6119776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Kleppner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 PRL, 1985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potentiel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l'électron de valence dans un potentiel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pondéro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-moteur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𝑉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88024" y="1052736"/>
                <a:ext cx="3600400" cy="45243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piège profond grâce à la grande polarisabilité de l'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e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quasi-libre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quasi-indépendant du nombre quantique principal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faible décohérence due au piégeage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quasi-nulle pour les circulaires ! (handicapante à bas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qqes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052736"/>
                <a:ext cx="3600400" cy="4524315"/>
              </a:xfrm>
              <a:prstGeom prst="rect">
                <a:avLst/>
              </a:prstGeom>
              <a:blipFill rotWithShape="1">
                <a:blip r:embed="rId6"/>
                <a:stretch>
                  <a:fillRect l="-843" r="-10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/>
          <p:cNvGrpSpPr/>
          <p:nvPr/>
        </p:nvGrpSpPr>
        <p:grpSpPr>
          <a:xfrm>
            <a:off x="904007" y="3023511"/>
            <a:ext cx="3305026" cy="2276542"/>
            <a:chOff x="4644008" y="4077072"/>
            <a:chExt cx="3305026" cy="2276542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4008" y="4077072"/>
              <a:ext cx="3024336" cy="224990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14" name="TextShape 2"/>
            <p:cNvSpPr txBox="1"/>
            <p:nvPr/>
          </p:nvSpPr>
          <p:spPr>
            <a:xfrm>
              <a:off x="6372200" y="5705542"/>
              <a:ext cx="64807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fr-FR" sz="1400" strike="noStrike" spc="-1" noProof="1" smtClean="0">
                  <a:solidFill>
                    <a:srgbClr val="3333FF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nC</a:t>
              </a:r>
              <a:endParaRPr lang="x-none" sz="1400" strike="noStrike" spc="-1" noProof="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mic Sans MS" panose="030F0702030302020204"/>
                <a:ea typeface="Arial Unicode MS" panose="020B0604020202020204" charset="-122"/>
                <a:cs typeface="+mn-cs"/>
              </a:endParaRPr>
            </a:p>
          </p:txBody>
        </p:sp>
        <p:sp>
          <p:nvSpPr>
            <p:cNvPr id="15" name="TextShape 2"/>
            <p:cNvSpPr txBox="1"/>
            <p:nvPr/>
          </p:nvSpPr>
          <p:spPr>
            <a:xfrm>
              <a:off x="6228184" y="4593272"/>
              <a:ext cx="1720850" cy="53657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x-none" sz="14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Continuum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géométrie des faisceaux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80519" y="692696"/>
                <a:ext cx="4219812" cy="3438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techniques de piégeage usuelles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 à 1064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radial dans un faisceau Laguerre-Gauss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0,5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𝑧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7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𝑑</m:t>
                    </m:r>
                    <m:r>
                      <a:rPr lang="fr-FR" b="0" i="1" smtClean="0">
                        <a:latin typeface="Cambria Math"/>
                      </a:rPr>
                      <m:t>∼5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μm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1,45 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=200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=7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</m:oMath>
                </a14:m>
                <a:r>
                  <a:rPr lang="fr-FR" dirty="0" smtClean="0"/>
                  <a:t>)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9" y="692696"/>
                <a:ext cx="4219812" cy="3438249"/>
              </a:xfrm>
              <a:prstGeom prst="rect">
                <a:avLst/>
              </a:prstGeom>
              <a:blipFill rotWithShape="1">
                <a:blip r:embed="rId5"/>
                <a:stretch>
                  <a:fillRect l="-865" t="-707" b="-17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889" y="3933056"/>
            <a:ext cx="483848" cy="181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D:\Documents Tigrane\manuscrit-git\soutenance\figures\pondero_latti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64" y="4149080"/>
            <a:ext cx="1742783" cy="16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48551" y="4306007"/>
                <a:ext cx="4592827" cy="14992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Potentiel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confinant et profond :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Cambria Math"/>
                  </a:rPr>
                  <a:t>fréquence longitudinale </a:t>
                </a:r>
                <a:r>
                  <a:rPr lang="fr-FR" dirty="0">
                    <a:latin typeface="Cambria Math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≃2</m:t>
                    </m:r>
                    <m:r>
                      <a:rPr lang="fr-FR" b="0" i="1" dirty="0" smtClean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.24 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</a:rPr>
                      <m:t>kHz</m:t>
                    </m:r>
                  </m:oMath>
                </a14:m>
                <a:endParaRPr lang="fr-FR" b="0" i="0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fréquence radiale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i="1" dirty="0" err="1">
                            <a:latin typeface="Cambria Math"/>
                          </a:rPr>
                          <m:t>𝑦</m:t>
                        </m:r>
                        <m:r>
                          <a:rPr lang="fr-FR" i="1" dirty="0" err="1">
                            <a:latin typeface="Cambria Math"/>
                          </a:rPr>
                          <m:t>,</m:t>
                        </m:r>
                        <m:r>
                          <a:rPr lang="fr-FR" i="1" dirty="0" err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i="1" dirty="0">
                        <a:latin typeface="Cambria Math"/>
                      </a:rPr>
                      <m:t>≃2</m:t>
                    </m:r>
                    <m:r>
                      <a:rPr lang="fr-FR" i="1" dirty="0">
                        <a:latin typeface="Cambria Math"/>
                      </a:rPr>
                      <m:t>𝜋</m:t>
                    </m:r>
                    <m:r>
                      <a:rPr lang="fr-FR" i="1" dirty="0">
                        <a:latin typeface="Cambria Math"/>
                      </a:rPr>
                      <m:t>.12 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kHz</m:t>
                    </m:r>
                  </m:oMath>
                </a14:m>
                <a:endParaRPr lang="fr-FR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Cambria Math"/>
                  </a:rPr>
                  <a:t>profondeur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U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≃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.5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MHz</m:t>
                    </m:r>
                    <m:r>
                      <a:rPr lang="fr-FR" i="1">
                        <a:latin typeface="Cambria Math"/>
                      </a:rPr>
                      <m:t> ≃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.250 µ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K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1" y="4306007"/>
                <a:ext cx="4592827" cy="149925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5165834" y="1772816"/>
            <a:ext cx="2448272" cy="2024965"/>
            <a:chOff x="6444208" y="1556792"/>
            <a:chExt cx="2448272" cy="2024965"/>
          </a:xfrm>
        </p:grpSpPr>
        <p:sp>
          <p:nvSpPr>
            <p:cNvPr id="13" name="Rectangle 12"/>
            <p:cNvSpPr/>
            <p:nvPr/>
          </p:nvSpPr>
          <p:spPr>
            <a:xfrm>
              <a:off x="7134543" y="2204864"/>
              <a:ext cx="857936" cy="792088"/>
            </a:xfrm>
            <a:prstGeom prst="rect">
              <a:avLst/>
            </a:prstGeom>
            <a:solidFill>
              <a:srgbClr val="F9CB07"/>
            </a:solidFill>
            <a:ln w="12700"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>
              <a:off x="6444208" y="2564904"/>
              <a:ext cx="244827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V="1">
              <a:off x="7308304" y="1565533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7308304" y="1556792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82959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70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1899" y="6358152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243" y="1161740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</a:t>
            </a:r>
          </a:p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entre 2 atomes de Rydberg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-396552" y="1213566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7612" y="227687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−3</m:t>
                          </m:r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le même état 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de type van der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Waals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des états différents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𝑏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blipFill rotWithShape="1">
                <a:blip r:embed="rId10"/>
                <a:stretch>
                  <a:fillRect l="-655" t="-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 descr="D:\Documents Tigrane\manuscrit-git\soutenance\figures\dipole_coupling_aba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870296"/>
            <a:ext cx="2629976" cy="8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𝑎𝑏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𝑏𝑎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7" name="Picture 3" descr="D:\Documents Tigrane\manuscrit-git\soutenance\figures\2_atom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4467"/>
            <a:ext cx="2763813" cy="1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 : équivalence avec deux spins 1/2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-4743312" y="2957846"/>
                <a:ext cx="4248472" cy="12003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∝1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champ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ou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magn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source microonde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3312" y="2957846"/>
                <a:ext cx="4248472" cy="12003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e 88"/>
          <p:cNvGrpSpPr/>
          <p:nvPr/>
        </p:nvGrpSpPr>
        <p:grpSpPr>
          <a:xfrm>
            <a:off x="175814" y="759027"/>
            <a:ext cx="6124378" cy="1949893"/>
            <a:chOff x="107504" y="620688"/>
            <a:chExt cx="6124378" cy="1949893"/>
          </a:xfrm>
        </p:grpSpPr>
        <p:sp>
          <p:nvSpPr>
            <p:cNvPr id="81" name="Rounded Rectangle 3"/>
            <p:cNvSpPr/>
            <p:nvPr/>
          </p:nvSpPr>
          <p:spPr>
            <a:xfrm>
              <a:off x="4848410" y="2049322"/>
              <a:ext cx="1239456" cy="462516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80" name="Rounded Rectangle 4"/>
            <p:cNvSpPr/>
            <p:nvPr/>
          </p:nvSpPr>
          <p:spPr>
            <a:xfrm>
              <a:off x="3384079" y="2068264"/>
              <a:ext cx="1263627" cy="424632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410098" y="1554152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376773" y="1125165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Correspond à un système de 2 spins-1/2 :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d'énergie</a:t>
                  </a:r>
                  <a:r>
                    <a:rPr lang="fr-FR" dirty="0" smtClean="0"/>
                    <a:t> 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d'échange 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couplage microonde externe </a:t>
                  </a:r>
                  <a14:m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→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Δ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</m:e>
                      </m:d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Ω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896"/>
                  </a:stretch>
                </a:blipFill>
                <a:ln w="635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Straight Arrow Connector 9"/>
          <p:cNvCxnSpPr/>
          <p:nvPr/>
        </p:nvCxnSpPr>
        <p:spPr>
          <a:xfrm>
            <a:off x="9549352" y="1394797"/>
            <a:ext cx="0" cy="98081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8" descr="imgtemp_4s8wsm-1"/>
          <p:cNvPicPr>
            <a:picLocks noChangeAspect="1"/>
          </p:cNvPicPr>
          <p:nvPr/>
        </p:nvPicPr>
        <p:blipFill>
          <a:blip r:embed="rId10"/>
          <a:srcRect l="22681" t="-6094" r="64063" b="56233"/>
          <a:stretch>
            <a:fillRect/>
          </a:stretch>
        </p:blipFill>
        <p:spPr>
          <a:xfrm>
            <a:off x="9556118" y="1672827"/>
            <a:ext cx="292100" cy="228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Groupe 3"/>
          <p:cNvGrpSpPr/>
          <p:nvPr/>
        </p:nvGrpSpPr>
        <p:grpSpPr>
          <a:xfrm>
            <a:off x="6791385" y="1074303"/>
            <a:ext cx="1783902" cy="1326179"/>
            <a:chOff x="6604522" y="1166717"/>
            <a:chExt cx="1783902" cy="1326179"/>
          </a:xfrm>
        </p:grpSpPr>
        <p:cxnSp>
          <p:nvCxnSpPr>
            <p:cNvPr id="43" name="Straight Connector 4"/>
            <p:cNvCxnSpPr/>
            <p:nvPr/>
          </p:nvCxnSpPr>
          <p:spPr>
            <a:xfrm>
              <a:off x="7084069" y="2302396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7"/>
            <p:cNvCxnSpPr/>
            <p:nvPr/>
          </p:nvCxnSpPr>
          <p:spPr>
            <a:xfrm>
              <a:off x="7084069" y="1371778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3"/>
            <p:cNvSpPr txBox="1"/>
            <p:nvPr/>
          </p:nvSpPr>
          <p:spPr>
            <a:xfrm>
              <a:off x="7885432" y="2092206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6" name="TextBox 4"/>
            <p:cNvSpPr txBox="1"/>
            <p:nvPr/>
          </p:nvSpPr>
          <p:spPr>
            <a:xfrm>
              <a:off x="7885433" y="1166717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'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9" name="Up Arrow 11"/>
            <p:cNvSpPr/>
            <p:nvPr/>
          </p:nvSpPr>
          <p:spPr>
            <a:xfrm flipV="1">
              <a:off x="7621879" y="2118246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Up Arrow 12"/>
            <p:cNvSpPr/>
            <p:nvPr/>
          </p:nvSpPr>
          <p:spPr>
            <a:xfrm rot="10800000" flipV="1">
              <a:off x="7621879" y="1206678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cxnSp>
          <p:nvCxnSpPr>
            <p:cNvPr id="51" name="Straight Arrow Connector 7"/>
            <p:cNvCxnSpPr/>
            <p:nvPr/>
          </p:nvCxnSpPr>
          <p:spPr>
            <a:xfrm flipV="1">
              <a:off x="7285590" y="1719517"/>
              <a:ext cx="0" cy="557355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"/>
            <p:cNvCxnSpPr/>
            <p:nvPr/>
          </p:nvCxnSpPr>
          <p:spPr>
            <a:xfrm flipV="1">
              <a:off x="7285590" y="1192391"/>
              <a:ext cx="0" cy="617788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"/>
            <p:cNvCxnSpPr/>
            <p:nvPr/>
          </p:nvCxnSpPr>
          <p:spPr>
            <a:xfrm flipV="1">
              <a:off x="6988818" y="1192390"/>
              <a:ext cx="4587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93556" y="1166717"/>
              <a:ext cx="195262" cy="174625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𝜈</m:t>
                        </m:r>
                        <m:r>
                          <a:rPr lang="fr-FR" b="0" i="1" smtClean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/>
              <p:cNvSpPr txBox="1"/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Choix des niveaux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+2</m:t>
                    </m:r>
                  </m:oMath>
                </a14:m>
                <a:r>
                  <a:rPr lang="fr-FR" b="0" i="1" dirty="0" smtClean="0">
                    <a:latin typeface="Cambria Math"/>
                    <a:ea typeface="Linux Libertine G" panose="02000503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∝1/</m:t>
                    </m:r>
                    <m:sSup>
                      <m:sSupPr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endParaRPr lang="fr-FR" b="0" i="1" dirty="0" smtClean="0">
                  <a:latin typeface="Cambria Math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grand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de vie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(corps noir)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petit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plus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faible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4" name="ZoneTexte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930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/>
              <p:cNvSpPr txBox="1"/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choisis : 48C et 50C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8" name="ZoneText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 descr="D:\Documents Tigrane\manuscrit-git\soutenance\figures\double toru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90" y="4049186"/>
            <a:ext cx="4973674" cy="19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6106180" y="2945845"/>
            <a:ext cx="2985588" cy="2859419"/>
            <a:chOff x="5876334" y="3069010"/>
            <a:chExt cx="2711182" cy="3336322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6156175" y="3069010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/>
              <p:cNvSpPr txBox="1"/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quasi-constant :</a:t>
                </a:r>
                <a:endParaRPr lang="fr-FR" i="1" dirty="0">
                  <a:latin typeface="Cambria Math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r>
                  <a:rPr lang="fr-FR" b="0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i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0" i="0" dirty="0" smtClean="0">
                    <a:latin typeface="Cambria Math"/>
                    <a:ea typeface="Linux Libertine G" panose="02000503000000000000" pitchFamily="2" charset="0"/>
                  </a:rPr>
                  <a:t>temps caractéristique :</a:t>
                </a:r>
                <a:r>
                  <a:rPr lang="fr-FR" dirty="0">
                    <a:latin typeface="Cambria Math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Cambria Math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contrôlé par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𝐹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𝐵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exploration du diag. de phase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299" t="-939" r="-3463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6" y="3505755"/>
            <a:ext cx="2947501" cy="233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 d'une chaîne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atomes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hamiltonien XXZ en champ transverse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d'une 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1/2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e 43"/>
          <p:cNvGrpSpPr/>
          <p:nvPr/>
        </p:nvGrpSpPr>
        <p:grpSpPr>
          <a:xfrm>
            <a:off x="683568" y="1474219"/>
            <a:ext cx="7830393" cy="1738757"/>
            <a:chOff x="264204" y="889372"/>
            <a:chExt cx="6380134" cy="1304068"/>
          </a:xfrm>
        </p:grpSpPr>
        <p:sp>
          <p:nvSpPr>
            <p:cNvPr id="46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1" name="Text Box 41"/>
            <p:cNvSpPr txBox="1"/>
            <p:nvPr/>
          </p:nvSpPr>
          <p:spPr>
            <a:xfrm>
              <a:off x="3929602" y="929005"/>
              <a:ext cx="1365292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2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3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4" name="Picture 46" descr="imgtemp_10xfoq-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" name="Text Box 43"/>
            <p:cNvSpPr txBox="1"/>
            <p:nvPr/>
          </p:nvSpPr>
          <p:spPr>
            <a:xfrm>
              <a:off x="2185306" y="929005"/>
              <a:ext cx="1719971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transverse</a:t>
              </a:r>
              <a:endParaRPr lang="zh-CN" altLang="vi-VN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sp>
          <p:nvSpPr>
            <p:cNvPr id="56" name="Text Box 45"/>
            <p:cNvSpPr txBox="1"/>
            <p:nvPr/>
          </p:nvSpPr>
          <p:spPr>
            <a:xfrm>
              <a:off x="323528" y="889372"/>
              <a:ext cx="1702073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7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8" name="Text Box 41"/>
            <p:cNvSpPr txBox="1"/>
            <p:nvPr/>
          </p:nvSpPr>
          <p:spPr>
            <a:xfrm>
              <a:off x="5271342" y="929005"/>
              <a:ext cx="1372996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transverse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/>
                        </a:rPr>
                        <m:t>Δ</m:t>
                      </m:r>
                      <m:r>
                        <a:rPr lang="fr-FR" sz="1400" b="0" i="1" smtClean="0">
                          <a:latin typeface="Cambria Math"/>
                        </a:rPr>
                        <m:t>=0)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1400" i="1" spc="-150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i="1" spc="-15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1400" b="0" i="0" spc="-150" smtClean="0">
                                  <a:latin typeface="Cambria Math"/>
                                </a:rPr>
                                <m:t>B</m:t>
                              </m:r>
                            </m:e>
                          </m:acc>
                        </m:e>
                      </m:d>
                      <m:r>
                        <a:rPr lang="fr-FR" sz="1400" b="0" i="1" spc="-150" smtClean="0">
                          <a:latin typeface="Cambria Math"/>
                        </a:rPr>
                        <m:t>=12 </m:t>
                      </m:r>
                      <m:r>
                        <m:rPr>
                          <m:sty m:val="p"/>
                        </m:rPr>
                        <a:rPr lang="fr-FR" sz="1400" b="0" i="0" spc="-150" smtClean="0"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fr-FR" sz="1400" spc="-15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Préserver les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i="1" dirty="0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 1</a:t>
                          </a: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4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630769" b="-2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330" t="-490909" b="-127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499992" y="5229200"/>
                <a:ext cx="3168352" cy="101919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d'une seconde</a:t>
                </a:r>
                <a:b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sSup>
                      <m:sSupPr>
                        <m:ctrlP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sz="2000" b="1" i="1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temps</a:t>
                </a:r>
                <a:b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caractéristiques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d'échange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</a:t>
                </a:r>
                <a:endParaRPr lang="en-US" sz="20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5229200"/>
                <a:ext cx="3168352" cy="10191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8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21135"/>
            <a:ext cx="5362830" cy="414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une chaîne régulière :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Linux Libertine G" panose="02000503000000000000" pitchFamily="2" charset="0"/>
              </a:rPr>
              <a:t>«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évaporation van der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Waals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Linux Libertine G" panose="02000503000000000000" pitchFamily="2" charset="0"/>
              </a:rPr>
              <a:t>»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504" y="1253659"/>
                <a:ext cx="3456384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Nuage froid sur puce, déplacer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les atomes circulaires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Boucher les extrémités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Comprimer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“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refroidissement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évap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VdW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”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Allumer le réseau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53659"/>
                <a:ext cx="3456384" cy="2031325"/>
              </a:xfrm>
              <a:prstGeom prst="rect">
                <a:avLst/>
              </a:prstGeom>
              <a:blipFill rotWithShape="1">
                <a:blip r:embed="rId5"/>
                <a:stretch>
                  <a:fillRect l="-1054" t="-1194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107504" y="3477986"/>
            <a:ext cx="3456384" cy="2039246"/>
            <a:chOff x="107504" y="2852936"/>
            <a:chExt cx="3672408" cy="216024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029" y="2988930"/>
              <a:ext cx="3499358" cy="1888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07504" y="2852936"/>
              <a:ext cx="3672408" cy="216024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6016" y="836712"/>
            <a:ext cx="417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Explorer des phénomènes tels que</a:t>
            </a:r>
          </a:p>
          <a:p>
            <a:pPr marL="742950" lvl="1" indent="-285750">
              <a:buFontTx/>
              <a:buChar char="-"/>
            </a:pP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transitions de phase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supraconductivité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haute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localisation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marches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aléatoires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etc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Systèmes quantiques individuels bien maîtrisés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corps en interaction ?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810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6" y="2276872"/>
            <a:ext cx="3087098" cy="2927439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pour calculer : taille de mémoire nécessaire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e>
                      <m:sup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nombres pour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1600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1</m:t>
                        </m:r>
                        <m:r>
                          <a:rPr lang="fr-FR" sz="1600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</m:num>
                      <m:den>
                        <m:r>
                          <a:rPr lang="fr-FR" sz="1600" b="0" i="0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!)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expérimental : difficulté d'accès des systèmes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913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5292080" y="2644924"/>
            <a:ext cx="338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Physique de la matière condensée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4799836" y="2598244"/>
            <a:ext cx="266680" cy="3600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70" y="692696"/>
            <a:ext cx="5573650" cy="418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simulation du processus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555776" y="5253007"/>
                <a:ext cx="5256584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Préparation déterministe d'une chaîne régulière 1D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40 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circulaires !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Robustesse par rapport aux conditions initiales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5253007"/>
                <a:ext cx="5256584" cy="12003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51520" y="692696"/>
            <a:ext cx="32403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classique du mouvement des atomes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pendant cette "évaporation"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nviron 100 atomes au départ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m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oyenne sur 100 réalisations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 variance s'annule pour certaines longueurs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07504" y="2852936"/>
            <a:ext cx="3672408" cy="2160240"/>
            <a:chOff x="107504" y="2852936"/>
            <a:chExt cx="3672408" cy="216024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029" y="2988930"/>
              <a:ext cx="3499358" cy="1888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07504" y="2852936"/>
              <a:ext cx="3672408" cy="216024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67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des atomes après la simulation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373045" y="4437112"/>
            <a:ext cx="424847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résolue de chaque atome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observables de spin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corrélations le long de la chaîne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4067944" y="1074224"/>
            <a:ext cx="4896544" cy="2952328"/>
            <a:chOff x="179512" y="548680"/>
            <a:chExt cx="4896544" cy="2952328"/>
          </a:xfrm>
        </p:grpSpPr>
        <p:pic>
          <p:nvPicPr>
            <p:cNvPr id="31746" name="Picture 2" descr="D:\Documents Tigrane\manuscrit-git\soutenance\figures\detect_simu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94" y="908720"/>
              <a:ext cx="4229981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79512" y="548680"/>
              <a:ext cx="4896544" cy="295232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35875" y="980728"/>
                <a:ext cx="3526928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Pour détecter les atomes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otation arbitraire des spins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"geler" l'évolution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48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→46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éteindre le réseau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éjecter les atomes un par un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détection dans 50C ou 46C</a:t>
                </a: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75" y="980728"/>
                <a:ext cx="3526928" cy="3139321"/>
              </a:xfrm>
              <a:prstGeom prst="rect">
                <a:avLst/>
              </a:prstGeom>
              <a:blipFill rotWithShape="1">
                <a:blip r:embed="rId5"/>
                <a:stretch>
                  <a:fillRect l="-1379" t="-774" b="-19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219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 proposition de simulateur quantique avec des atomes de Rydberg circulaires piégés par laser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fortes et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hamiltonien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contrôlé</a:t>
                </a:r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longues durées de vie: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&gt;1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d'échange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préparation déterministe et détection de chaque atome (single site)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blipFill rotWithShape="1">
                <a:blip r:embed="rId4"/>
                <a:stretch>
                  <a:fillRect l="-568" t="-1634" r="-406" b="-4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 bon simulateur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87671" y="3827671"/>
            <a:ext cx="6255239" cy="2541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u="sng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Avec un simulateur en état de marche 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Validation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</a:t>
            </a:r>
            <a:r>
              <a:rPr lang="fr-FR" dirty="0" err="1">
                <a:latin typeface="Linux Libertine G" panose="02000503000000000000" pitchFamily="2" charset="0"/>
                <a:ea typeface="Linux Libertine G" panose="02000503000000000000" pitchFamily="2" charset="0"/>
              </a:rPr>
              <a:t>benchmarking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) sur des phases connues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Trempes et processus hors-équilibre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Désordre : transport et localisation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Deux chaînes côte-à-côte : phase de Haldane pour des spins 1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Extension de la géométrie à deux ou trois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dimensions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promet un très bon simulateur quantique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130426"/>
            <a:ext cx="8208912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II. Des atomes de Rydberg circulaires sur puce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832" y="1064081"/>
            <a:ext cx="8467355" cy="45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le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Rb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solidFill>
                <a:srgbClr val="F9CB07">
                  <a:alpha val="49804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3. Passage adiabatique RF depuis le niveau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b="0" i="1" smtClean="0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gradFill>
                <a:gsLst>
                  <a:gs pos="0">
                    <a:srgbClr val="00B0F0">
                      <a:alpha val="51000"/>
                    </a:srgbClr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1. Excitation laser du niveau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|50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5/2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5/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2〉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2. Excitation microonde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i="1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944763" y="5482904"/>
            <a:ext cx="216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"Branchement Stark"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6571" y="4437112"/>
            <a:ext cx="5675909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99792" y="1124744"/>
            <a:ext cx="1296144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Moment cinétique élevé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défaut quantique déplace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1115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11560" y="2276872"/>
            <a:ext cx="208823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7544" y="2852936"/>
            <a:ext cx="23042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9512" y="3748570"/>
            <a:ext cx="2592288" cy="2031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1" name="Picture 5" descr="D:\Documents Tigrane\manuscrit-git\soutenance\figures\spearhead_hydrog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52736"/>
            <a:ext cx="4693243" cy="269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6" grpId="0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07504" y="631721"/>
            <a:ext cx="3035455" cy="4165431"/>
            <a:chOff x="40127" y="1063769"/>
            <a:chExt cx="3035455" cy="4165431"/>
          </a:xfrm>
        </p:grpSpPr>
        <p:pic>
          <p:nvPicPr>
            <p:cNvPr id="2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7" y="1063769"/>
              <a:ext cx="3035455" cy="416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63688" y="1063770"/>
              <a:ext cx="1152128" cy="533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cryogénique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308304" y="692696"/>
            <a:ext cx="1748427" cy="5597344"/>
            <a:chOff x="6948264" y="868070"/>
            <a:chExt cx="1748427" cy="5597344"/>
          </a:xfrm>
        </p:grpSpPr>
        <p:sp>
          <p:nvSpPr>
            <p:cNvPr id="41" name="ZoneTexte 40"/>
            <p:cNvSpPr txBox="1"/>
            <p:nvPr/>
          </p:nvSpPr>
          <p:spPr>
            <a:xfrm>
              <a:off x="7309356" y="868070"/>
              <a:ext cx="102624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2D-MOT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QUAD-MOT »</a:t>
              </a:r>
            </a:p>
            <a:p>
              <a:pPr algn="ctr"/>
              <a:r>
                <a:rPr lang="fr-FR" sz="12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(gros volume de capture)</a:t>
              </a:r>
              <a:endParaRPr lang="fr-FR" sz="12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67866" y="2924944"/>
              <a:ext cx="90922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36845" y="4257962"/>
              <a:ext cx="1571264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piège Z 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»</a:t>
              </a:r>
            </a:p>
            <a:p>
              <a:pPr algn="ctr"/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Ioffe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-Pritchard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098561" y="5819083"/>
              <a:ext cx="1447832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Nuage froid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jusqu'au BEC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 flipH="1">
              <a:off x="7822477" y="3294276"/>
              <a:ext cx="1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077722" y="3532366"/>
              <a:ext cx="1489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Mélasse optique</a:t>
              </a:r>
            </a:p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Pompage Zeeman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904293"/>
              <a:ext cx="0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137086" y="5147900"/>
              <a:ext cx="137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Refroidissement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évaporatif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 RF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8" y="1237402"/>
              <a:ext cx="0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173101" y="1423809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Jet vertical lent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5" name="Connecteur droit avec flèche 54"/>
            <p:cNvCxnSpPr/>
            <p:nvPr/>
          </p:nvCxnSpPr>
          <p:spPr>
            <a:xfrm>
              <a:off x="7822478" y="2470830"/>
              <a:ext cx="0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Cryostat qui préserve les atomes de Rydberg en limitant le rayonnement du corps noir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Puce à atomes pour faire de 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Imagerie par absorption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846" t="-939" r="-677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73" y="3966785"/>
            <a:ext cx="3440049" cy="19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3097466" y="4460363"/>
            <a:ext cx="386676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fin de compte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nuage allongé 5 sur 10 µm, à 500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nK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nuage sphérique 150 µm, à 10 µK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371"/>
    </mc:Choice>
    <mc:Fallback xmlns="">
      <p:transition advTm="5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détecter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des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4944" y="3098722"/>
            <a:ext cx="3570272" cy="218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24" y="1196752"/>
            <a:ext cx="3515112" cy="14369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4680520" cy="2073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Excitation laser à deux photons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blipFill rotWithShape="1">
                <a:blip r:embed="rId8"/>
                <a:stretch>
                  <a:fillRect t="-4464" r="-938" b="-8929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564" y="1949630"/>
            <a:ext cx="1391468" cy="27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D:\Documents Tigrane\manuscrit-git\soutenance\figures\ionisation_50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2936"/>
            <a:ext cx="4608512" cy="25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signal d'ionisation permet de distinguer les différents niveaux de Rydberg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spectroscopie Rydberg</a:t>
                </a:r>
                <a:endParaRPr lang="fr-FR" b="1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11"/>
                <a:stretch>
                  <a:fillRect t="-3268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35496" y="2675616"/>
            <a:ext cx="5184576" cy="3345672"/>
            <a:chOff x="251520" y="2891640"/>
            <a:chExt cx="5184576" cy="3345672"/>
          </a:xfrm>
        </p:grpSpPr>
        <p:grpSp>
          <p:nvGrpSpPr>
            <p:cNvPr id="21" name="Groupe 20"/>
            <p:cNvGrpSpPr/>
            <p:nvPr/>
          </p:nvGrpSpPr>
          <p:grpSpPr>
            <a:xfrm>
              <a:off x="251520" y="2891640"/>
              <a:ext cx="5184576" cy="3345672"/>
              <a:chOff x="107504" y="2692613"/>
              <a:chExt cx="5184576" cy="3345672"/>
            </a:xfrm>
          </p:grpSpPr>
          <p:pic>
            <p:nvPicPr>
              <p:cNvPr id="2969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692613"/>
                <a:ext cx="5184576" cy="3345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Connecteur droit 28"/>
              <p:cNvCxnSpPr/>
              <p:nvPr/>
            </p:nvCxnSpPr>
            <p:spPr>
              <a:xfrm>
                <a:off x="2817688" y="2831061"/>
                <a:ext cx="0" cy="2991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/>
            <p:cNvSpPr/>
            <p:nvPr/>
          </p:nvSpPr>
          <p:spPr>
            <a:xfrm>
              <a:off x="251520" y="2924951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22837" y="2958080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 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9540552" y="3581371"/>
            <a:ext cx="3456055" cy="1964626"/>
            <a:chOff x="5508104" y="3984654"/>
            <a:chExt cx="3456055" cy="1964626"/>
          </a:xfrm>
        </p:grpSpPr>
        <p:grpSp>
          <p:nvGrpSpPr>
            <p:cNvPr id="4" name="Groupe 3"/>
            <p:cNvGrpSpPr/>
            <p:nvPr/>
          </p:nvGrpSpPr>
          <p:grpSpPr>
            <a:xfrm>
              <a:off x="5508104" y="3984654"/>
              <a:ext cx="3456055" cy="1964626"/>
              <a:chOff x="5517009" y="3984654"/>
              <a:chExt cx="3456055" cy="1964626"/>
            </a:xfrm>
          </p:grpSpPr>
          <p:pic>
            <p:nvPicPr>
              <p:cNvPr id="13" name="Imag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0519" r="13564" b="26897"/>
              <a:stretch>
                <a:fillRect/>
              </a:stretch>
            </p:blipFill>
            <p:spPr bwMode="auto">
              <a:xfrm>
                <a:off x="5517009" y="3984654"/>
                <a:ext cx="3456055" cy="1964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ZoneTexte 37"/>
              <p:cNvSpPr txBox="1">
                <a:spLocks noChangeArrowheads="1"/>
              </p:cNvSpPr>
              <p:nvPr/>
            </p:nvSpPr>
            <p:spPr bwMode="auto">
              <a:xfrm>
                <a:off x="6027452" y="4255990"/>
                <a:ext cx="1117645" cy="307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400" dirty="0">
                    <a:latin typeface="Linux Libertine G" panose="02000503000000000000" pitchFamily="2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Après dépôt:</a:t>
                </a:r>
                <a:endParaRPr lang="fr-F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ZoneTexte 39"/>
            <p:cNvSpPr txBox="1">
              <a:spLocks noChangeArrowheads="1"/>
            </p:cNvSpPr>
            <p:nvPr/>
          </p:nvSpPr>
          <p:spPr bwMode="auto">
            <a:xfrm>
              <a:off x="7821267" y="4710055"/>
              <a:ext cx="708868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0000FF"/>
                  </a:solidFill>
                  <a:latin typeface="Tw Cen MT" pitchFamily="34" charset="0"/>
                </a:rPr>
                <a:t>1,7 MHz</a:t>
              </a:r>
              <a:endParaRPr lang="fr-FR" altLang="fr-FR" sz="1200" dirty="0">
                <a:solidFill>
                  <a:srgbClr val="0000FF"/>
                </a:solidFill>
                <a:latin typeface="Tw Cen MT" pitchFamily="34" charset="0"/>
              </a:endParaRPr>
            </a:p>
          </p:txBody>
        </p:sp>
        <p:cxnSp>
          <p:nvCxnSpPr>
            <p:cNvPr id="20" name="Connecteur droit avec flèche 19"/>
            <p:cNvCxnSpPr/>
            <p:nvPr/>
          </p:nvCxnSpPr>
          <p:spPr bwMode="auto">
            <a:xfrm>
              <a:off x="7371209" y="4950743"/>
              <a:ext cx="504825" cy="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inhomogène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1601" y="1844824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Solution : dépôt saturant contrôlé avec des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dispenseurs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[4]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5700982" y="478688"/>
            <a:ext cx="3211099" cy="2311261"/>
            <a:chOff x="5517009" y="826881"/>
            <a:chExt cx="3456055" cy="2321093"/>
          </a:xfrm>
        </p:grpSpPr>
        <p:pic>
          <p:nvPicPr>
            <p:cNvPr id="12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0" t="5026" r="13281" b="27151"/>
            <a:stretch>
              <a:fillRect/>
            </a:stretch>
          </p:blipFill>
          <p:spPr bwMode="auto">
            <a:xfrm>
              <a:off x="5517009" y="980728"/>
              <a:ext cx="3456055" cy="216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Connecteur droit avec flèche 15"/>
            <p:cNvCxnSpPr/>
            <p:nvPr/>
          </p:nvCxnSpPr>
          <p:spPr bwMode="auto">
            <a:xfrm>
              <a:off x="7371209" y="2284065"/>
              <a:ext cx="72072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7587109" y="2433290"/>
              <a:ext cx="6492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4"/>
            <p:cNvSpPr txBox="1">
              <a:spLocks noChangeArrowheads="1"/>
            </p:cNvSpPr>
            <p:nvPr/>
          </p:nvSpPr>
          <p:spPr bwMode="auto">
            <a:xfrm>
              <a:off x="8121217" y="2146202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>
                  <a:latin typeface="Tw Cen MT" pitchFamily="34" charset="0"/>
                </a:rPr>
                <a:t>30 MHz</a:t>
              </a:r>
              <a:endParaRPr lang="fr-FR" altLang="fr-FR" sz="1200">
                <a:latin typeface="Tw Cen MT" pitchFamily="34" charset="0"/>
              </a:endParaRPr>
            </a:p>
          </p:txBody>
        </p:sp>
        <p:sp>
          <p:nvSpPr>
            <p:cNvPr id="19" name="ZoneTexte 18"/>
            <p:cNvSpPr txBox="1">
              <a:spLocks noChangeArrowheads="1"/>
            </p:cNvSpPr>
            <p:nvPr/>
          </p:nvSpPr>
          <p:spPr bwMode="auto">
            <a:xfrm>
              <a:off x="6696486" y="2007739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FF0000"/>
                  </a:solidFill>
                  <a:latin typeface="Tw Cen MT" pitchFamily="34" charset="0"/>
                </a:rPr>
                <a:t>40 MHz</a:t>
              </a:r>
              <a:endParaRPr lang="fr-FR" altLang="fr-FR" sz="1200" dirty="0">
                <a:solidFill>
                  <a:srgbClr val="FF0000"/>
                </a:solidFill>
                <a:latin typeface="Tw Cen MT" pitchFamily="34" charset="0"/>
              </a:endParaRPr>
            </a:p>
          </p:txBody>
        </p:sp>
        <p:sp>
          <p:nvSpPr>
            <p:cNvPr id="24" name="ZoneTexte 35"/>
            <p:cNvSpPr txBox="1">
              <a:spLocks noChangeArrowheads="1"/>
            </p:cNvSpPr>
            <p:nvPr/>
          </p:nvSpPr>
          <p:spPr bwMode="auto">
            <a:xfrm>
              <a:off x="6010583" y="1353830"/>
              <a:ext cx="11320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Avant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ZoneTexte 37"/>
            <p:cNvSpPr txBox="1">
              <a:spLocks noChangeArrowheads="1"/>
            </p:cNvSpPr>
            <p:nvPr/>
          </p:nvSpPr>
          <p:spPr bwMode="auto">
            <a:xfrm>
              <a:off x="7855293" y="826881"/>
              <a:ext cx="1117645" cy="30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Après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Connecteur droit 9"/>
            <p:cNvCxnSpPr/>
            <p:nvPr/>
          </p:nvCxnSpPr>
          <p:spPr>
            <a:xfrm>
              <a:off x="7034088" y="1661607"/>
              <a:ext cx="490240" cy="183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8414115" y="1134575"/>
              <a:ext cx="262341" cy="422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218238" y="3255348"/>
            <a:ext cx="2526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[4] C. Hermann-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Avigliano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</a:t>
            </a:r>
            <a:b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PRA 90, 040502 (2014)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283968" y="2276872"/>
            <a:ext cx="252028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Levée de dégénérescence par effet Stark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" y="764702"/>
            <a:ext cx="3625807" cy="221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2803687">
            <a:off x="3635319" y="3038571"/>
            <a:ext cx="92322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51" y="957792"/>
            <a:ext cx="352304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25" y="3645024"/>
            <a:ext cx="4322658" cy="24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blipFill rotWithShape="1">
                <a:blip r:embed="rId8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Optimisation du champ nul grâce à la raie spectrale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Largeur à mi-hauteur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𝑤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=347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80" t="-2010" r="-1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/>
          <p:cNvSpPr/>
          <p:nvPr/>
        </p:nvSpPr>
        <p:spPr>
          <a:xfrm>
            <a:off x="5446752" y="4077072"/>
            <a:ext cx="684076" cy="182002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072795" y="2807866"/>
            <a:ext cx="19490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variant le champ électrique</a:t>
            </a:r>
            <a:endParaRPr lang="en-US" dirty="0"/>
          </a:p>
        </p:txBody>
      </p:sp>
      <p:sp>
        <p:nvSpPr>
          <p:cNvPr id="5" name="Flèche droite 4"/>
          <p:cNvSpPr/>
          <p:nvPr/>
        </p:nvSpPr>
        <p:spPr>
          <a:xfrm rot="2052442" flipH="1" flipV="1">
            <a:off x="3618979" y="3424212"/>
            <a:ext cx="113162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2221"/>
            <a:ext cx="3600400" cy="95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44071"/>
            <a:ext cx="4032447" cy="22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D:\Documents Tigrane\manuscrit-git\soutenance\figures\stark_50D_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3167971" cy="28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 Stark inhomogène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visible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=5/2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Calibration du champ imposé :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/(2,84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cm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blipFill rotWithShape="1">
                <a:blip r:embed="rId8"/>
                <a:stretch>
                  <a:fillRect l="-1019" t="-1942" r="-679" b="-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blipFill rotWithShape="1">
                <a:blip r:embed="rId9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 flipV="1">
            <a:off x="2782800" y="1209912"/>
            <a:ext cx="0" cy="21060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5679835" y="4437111"/>
            <a:ext cx="684076" cy="158417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7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09600" y="548680"/>
            <a:ext cx="7592546" cy="923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Idée de Feynman (1982) : un système quantique en simule un 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expérimental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conserve les propriétés importantes du système original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3635047" y="995247"/>
            <a:ext cx="4699685" cy="59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72" name="Groupe 28671"/>
          <p:cNvGrpSpPr/>
          <p:nvPr/>
        </p:nvGrpSpPr>
        <p:grpSpPr>
          <a:xfrm>
            <a:off x="3131840" y="1703501"/>
            <a:ext cx="1814920" cy="1872208"/>
            <a:chOff x="3131840" y="2060848"/>
            <a:chExt cx="1814920" cy="1872208"/>
          </a:xfrm>
        </p:grpSpPr>
        <p:grpSp>
          <p:nvGrpSpPr>
            <p:cNvPr id="18" name="Groupe 17"/>
            <p:cNvGrpSpPr/>
            <p:nvPr/>
          </p:nvGrpSpPr>
          <p:grpSpPr>
            <a:xfrm>
              <a:off x="3131840" y="2060848"/>
              <a:ext cx="1808798" cy="1601033"/>
              <a:chOff x="2934006" y="714350"/>
              <a:chExt cx="1808798" cy="1615091"/>
            </a:xfrm>
          </p:grpSpPr>
          <p:pic>
            <p:nvPicPr>
              <p:cNvPr id="39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43345"/>
                <a:ext cx="1808798" cy="12860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0" name="ZoneTexte 39"/>
              <p:cNvSpPr txBox="1"/>
              <p:nvPr/>
            </p:nvSpPr>
            <p:spPr>
              <a:xfrm>
                <a:off x="3278797" y="714350"/>
                <a:ext cx="1119217" cy="341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Ions piégés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2" name="ZoneTexte 1"/>
            <p:cNvSpPr txBox="1"/>
            <p:nvPr/>
          </p:nvSpPr>
          <p:spPr>
            <a:xfrm>
              <a:off x="3131840" y="3625279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J.Home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 ETZH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3059832" y="3717032"/>
            <a:ext cx="1872208" cy="2611452"/>
            <a:chOff x="3059832" y="3933056"/>
            <a:chExt cx="1872208" cy="2611452"/>
          </a:xfrm>
        </p:grpSpPr>
        <p:grpSp>
          <p:nvGrpSpPr>
            <p:cNvPr id="10" name="Groupe 9"/>
            <p:cNvGrpSpPr/>
            <p:nvPr/>
          </p:nvGrpSpPr>
          <p:grpSpPr>
            <a:xfrm>
              <a:off x="3059832" y="3933056"/>
              <a:ext cx="1872208" cy="2159982"/>
              <a:chOff x="3082958" y="4038469"/>
              <a:chExt cx="1872208" cy="2159982"/>
            </a:xfrm>
          </p:grpSpPr>
          <p:sp>
            <p:nvSpPr>
              <p:cNvPr id="36" name="ZoneTexte 35"/>
              <p:cNvSpPr txBox="1"/>
              <p:nvPr/>
            </p:nvSpPr>
            <p:spPr>
              <a:xfrm>
                <a:off x="3082958" y="4038469"/>
                <a:ext cx="18722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Qubits</a:t>
                </a:r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supraconducteurs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65" t="10041" r="18808" b="9196"/>
              <a:stretch/>
            </p:blipFill>
            <p:spPr>
              <a:xfrm>
                <a:off x="3178092" y="4581129"/>
                <a:ext cx="1633058" cy="1617322"/>
              </a:xfrm>
              <a:prstGeom prst="rect">
                <a:avLst/>
              </a:prstGeom>
            </p:spPr>
          </p:pic>
        </p:grpSp>
        <p:sp>
          <p:nvSpPr>
            <p:cNvPr id="42" name="ZoneTexte 41"/>
            <p:cNvSpPr txBox="1"/>
            <p:nvPr/>
          </p:nvSpPr>
          <p:spPr>
            <a:xfrm>
              <a:off x="3333963" y="6021288"/>
              <a:ext cx="1404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Martinis,</a:t>
              </a:r>
              <a:b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UCSB - Google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7124435" y="1703501"/>
            <a:ext cx="1814920" cy="1879844"/>
            <a:chOff x="7124435" y="2060847"/>
            <a:chExt cx="1814920" cy="1879844"/>
          </a:xfrm>
        </p:grpSpPr>
        <p:sp>
          <p:nvSpPr>
            <p:cNvPr id="29" name="ZoneTexte 28"/>
            <p:cNvSpPr txBox="1"/>
            <p:nvPr/>
          </p:nvSpPr>
          <p:spPr>
            <a:xfrm>
              <a:off x="7124435" y="2060847"/>
              <a:ext cx="1814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ultra-froids</a:t>
              </a:r>
              <a:endParaRPr lang="en-US" sz="16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7126840" y="3632914"/>
              <a:ext cx="18101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Dalibard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 LKB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28675" name="Picture 3" descr="D:\Documents Tigrane\manuscrit-git\soutenance\figures\ytterbium_ga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3950" y="2386979"/>
              <a:ext cx="1735891" cy="1301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/>
          <p:cNvGrpSpPr/>
          <p:nvPr/>
        </p:nvGrpSpPr>
        <p:grpSpPr>
          <a:xfrm>
            <a:off x="5133471" y="3808204"/>
            <a:ext cx="1742785" cy="2284511"/>
            <a:chOff x="5180248" y="4005064"/>
            <a:chExt cx="1742785" cy="2284511"/>
          </a:xfrm>
        </p:grpSpPr>
        <p:grpSp>
          <p:nvGrpSpPr>
            <p:cNvPr id="23" name="Groupe 22"/>
            <p:cNvGrpSpPr/>
            <p:nvPr/>
          </p:nvGrpSpPr>
          <p:grpSpPr>
            <a:xfrm>
              <a:off x="5180248" y="4005064"/>
              <a:ext cx="1742785" cy="1656186"/>
              <a:chOff x="4966751" y="2199662"/>
              <a:chExt cx="1742785" cy="1670728"/>
            </a:xfrm>
          </p:grpSpPr>
          <p:pic>
            <p:nvPicPr>
              <p:cNvPr id="24" name="Picture 8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70892" y="2559151"/>
                <a:ext cx="1734503" cy="131123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5" name="ZoneTexte 24"/>
              <p:cNvSpPr txBox="1"/>
              <p:nvPr/>
            </p:nvSpPr>
            <p:spPr>
              <a:xfrm>
                <a:off x="4966751" y="2199662"/>
                <a:ext cx="1742785" cy="341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Molécules polaires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43" name="ZoneTexte 42"/>
            <p:cNvSpPr txBox="1"/>
            <p:nvPr/>
          </p:nvSpPr>
          <p:spPr>
            <a:xfrm>
              <a:off x="5435125" y="5766355"/>
              <a:ext cx="1273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D. Jin – J.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Ye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</a:t>
              </a:r>
              <a:b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JILA, Colorado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7020272" y="3808204"/>
            <a:ext cx="1843774" cy="2225164"/>
            <a:chOff x="7145907" y="4077071"/>
            <a:chExt cx="1843774" cy="2225164"/>
          </a:xfrm>
        </p:grpSpPr>
        <p:sp>
          <p:nvSpPr>
            <p:cNvPr id="27" name="ZoneTexte 26"/>
            <p:cNvSpPr txBox="1"/>
            <p:nvPr/>
          </p:nvSpPr>
          <p:spPr>
            <a:xfrm>
              <a:off x="7356441" y="4077071"/>
              <a:ext cx="1340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Spin-</a:t>
              </a:r>
              <a:r>
                <a:rPr lang="fr-FR" sz="1600" dirty="0" err="1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tronique</a:t>
              </a:r>
              <a:endParaRPr lang="en-US" sz="16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28676" name="Picture 4" descr="D:\Documents Tigrane\manuscrit-git\soutenance\figures\467_1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792" y="4443545"/>
              <a:ext cx="1408005" cy="125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7145907" y="5779015"/>
              <a:ext cx="18437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Quantronique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</a:t>
              </a:r>
              <a:b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CEA Saclay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8673" name="Groupe 28672"/>
          <p:cNvGrpSpPr/>
          <p:nvPr/>
        </p:nvGrpSpPr>
        <p:grpSpPr>
          <a:xfrm>
            <a:off x="5202146" y="1703501"/>
            <a:ext cx="1752453" cy="2013531"/>
            <a:chOff x="5202146" y="1988840"/>
            <a:chExt cx="1752453" cy="2013531"/>
          </a:xfrm>
        </p:grpSpPr>
        <p:sp>
          <p:nvSpPr>
            <p:cNvPr id="38" name="ZoneTexte 37"/>
            <p:cNvSpPr txBox="1"/>
            <p:nvPr/>
          </p:nvSpPr>
          <p:spPr>
            <a:xfrm>
              <a:off x="5325627" y="1988840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en cavité</a:t>
              </a:r>
              <a:endParaRPr lang="en-US" sz="16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28677" name="Picture 5" descr="D:\Documents Tigrane\manuscrit-git\soutenance\figures\CavityLensHighNA-289x300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394" y="2276872"/>
              <a:ext cx="1354854" cy="140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5202146" y="3694594"/>
              <a:ext cx="1713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Reichel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 LKB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sp>
        <p:nvSpPr>
          <p:cNvPr id="41" name="ZoneTexte 40"/>
          <p:cNvSpPr txBox="1"/>
          <p:nvPr/>
        </p:nvSpPr>
        <p:spPr>
          <a:xfrm>
            <a:off x="4079713" y="2932202"/>
            <a:ext cx="3810351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sz="24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Avec des atomes </a:t>
            </a:r>
            <a:b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</a:p>
          <a:p>
            <a:pPr algn="ctr"/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4718088" y="3096351"/>
            <a:ext cx="4388343" cy="3054353"/>
            <a:chOff x="4648153" y="3373200"/>
            <a:chExt cx="4388343" cy="3054353"/>
          </a:xfrm>
        </p:grpSpPr>
        <p:pic>
          <p:nvPicPr>
            <p:cNvPr id="33797" name="Picture 5" descr="D:\Documents Tigrane\manuscrit-git\soutenance\figures\MW_50D50F_fiel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153" y="3717032"/>
              <a:ext cx="4388343" cy="2710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𝑦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=0,19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V</m:t>
                        </m:r>
                        <m: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cm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44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e 27"/>
          <p:cNvGrpSpPr/>
          <p:nvPr/>
        </p:nvGrpSpPr>
        <p:grpSpPr>
          <a:xfrm>
            <a:off x="-5077072" y="2924944"/>
            <a:ext cx="4133354" cy="2821571"/>
            <a:chOff x="107505" y="3140857"/>
            <a:chExt cx="4133354" cy="2821571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5" y="3140857"/>
              <a:ext cx="4133354" cy="282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eur droit 13"/>
            <p:cNvCxnSpPr/>
            <p:nvPr/>
          </p:nvCxnSpPr>
          <p:spPr>
            <a:xfrm flipV="1">
              <a:off x="3270489" y="3168000"/>
              <a:ext cx="0" cy="2250000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Spectroscopie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champ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électrique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transition 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50D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50F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6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98350" y="692696"/>
                <a:ext cx="4684888" cy="17792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Transférer les atomes depuis le niveau 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 le niveau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F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par une impulsion microonde proche 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GHz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Application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d'un champ électrique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l'effet Stark lève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dégénérescence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des sous-niveaux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" y="692696"/>
                <a:ext cx="4684888" cy="1779205"/>
              </a:xfrm>
              <a:prstGeom prst="rect">
                <a:avLst/>
              </a:prstGeom>
              <a:blipFill rotWithShape="1">
                <a:blip r:embed="rId13"/>
                <a:stretch>
                  <a:fillRect l="-779" t="-1365" b="-44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95536" y="2679800"/>
                <a:ext cx="3849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 sensibilité de la transition à l'inhomogénéité du champ électrique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important de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raie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79800"/>
                <a:ext cx="3849689" cy="923330"/>
              </a:xfrm>
              <a:prstGeom prst="rect">
                <a:avLst/>
              </a:prstGeom>
              <a:blipFill rotWithShape="1">
                <a:blip r:embed="rId14"/>
                <a:stretch>
                  <a:fillRect l="-1426" t="-3311" r="-126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794" name="Picture 2" descr="D:\Documents Tigrane\manuscrit-git\soutenance\figures\Stark_levels_50D50F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74" y="692696"/>
            <a:ext cx="2891966" cy="18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11927"/>
            <a:ext cx="3900043" cy="213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llipse 19"/>
          <p:cNvSpPr/>
          <p:nvPr/>
        </p:nvSpPr>
        <p:spPr>
          <a:xfrm>
            <a:off x="6516216" y="3645024"/>
            <a:ext cx="864096" cy="1889075"/>
          </a:xfrm>
          <a:prstGeom prst="ellipse">
            <a:avLst/>
          </a:prstGeom>
          <a:noFill/>
          <a:ln w="28575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Vers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circularisation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3056" y="2535125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Nouvelles électrodes, qui créent un champ électrique radiofréquence (RF) polarisé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1344" t="-3268" r="-2879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1085" y="1052736"/>
            <a:ext cx="3423954" cy="52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D:\Documents Tigrane\manuscrit-git\soutenance\figures\electrodes_RF+labels.png" hidden="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3431384" cy="52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2060848"/>
            <a:ext cx="4536386" cy="372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Le 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réglage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la RF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860519"/>
                <a:ext cx="4884671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 des amplitudes et phases des électrodes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on vise une polarisation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pas d'autre mesure possible que les atomes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ptimisation sur le signal atomique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60519"/>
                <a:ext cx="4884671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871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/>
          <p:cNvGrpSpPr/>
          <p:nvPr/>
        </p:nvGrpSpPr>
        <p:grpSpPr>
          <a:xfrm>
            <a:off x="4355976" y="3861048"/>
            <a:ext cx="4587380" cy="2549345"/>
            <a:chOff x="4413226" y="3821998"/>
            <a:chExt cx="4645521" cy="2381268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226" y="3821998"/>
              <a:ext cx="4645521" cy="238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lèche en arc 8"/>
            <p:cNvSpPr/>
            <p:nvPr/>
          </p:nvSpPr>
          <p:spPr>
            <a:xfrm>
              <a:off x="6084168" y="4148535"/>
              <a:ext cx="2664296" cy="1728193"/>
            </a:xfrm>
            <a:prstGeom prst="circularArrow">
              <a:avLst>
                <a:gd name="adj1" fmla="val 4114"/>
                <a:gd name="adj2" fmla="val 1142319"/>
                <a:gd name="adj3" fmla="val 20560922"/>
                <a:gd name="adj4" fmla="val 10665192"/>
                <a:gd name="adj5" fmla="val 10334"/>
              </a:avLst>
            </a:prstGeom>
            <a:solidFill>
              <a:srgbClr val="94B8E4"/>
            </a:solidFill>
            <a:ln w="28575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37890" name="Picture 2" descr="D:\Documents Tigrane\manuscrit-git\soutenance\figures\spearhead_RF_R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4" y="2708920"/>
            <a:ext cx="4040272" cy="26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4293116" y="2636912"/>
            <a:ext cx="0" cy="371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93460" y="2924944"/>
            <a:ext cx="36724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niveaux de moment cinétique élevé sont ionisés à plus fort champ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724128" y="999018"/>
            <a:ext cx="2125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régler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4 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3 phases relatives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2310936"/>
            <a:ext cx="3385845" cy="166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0805" y="915738"/>
            <a:ext cx="352104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Pour caractériser et manipuler les niveaux de Rydberg circulaires 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vers les multiplicités voisines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3070999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99592" y="2747833"/>
            <a:ext cx="293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transitions voisines sont séparées par effet Stark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34818" name="Picture 2" descr="D:\Documents Tigrane\manuscrit-git\soutenance\figures\levels_50C51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15738"/>
            <a:ext cx="3096344" cy="26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9165" y="4024698"/>
            <a:ext cx="4917957" cy="24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5332622" y="5085184"/>
            <a:ext cx="616606" cy="86409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5980694" y="5085184"/>
            <a:ext cx="535522" cy="86409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597300" y="5085184"/>
            <a:ext cx="535522" cy="864098"/>
          </a:xfrm>
          <a:prstGeom prst="ellipse">
            <a:avLst/>
          </a:prstGeom>
          <a:noFill/>
          <a:ln w="28575" cmpd="sng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1386642"/>
            <a:ext cx="3816424" cy="17543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Optimisation du passage adiabatique :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concentrer la population dans le pic circulaire-circulaire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4535996" y="1268760"/>
            <a:ext cx="36004" cy="468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63" y="3528424"/>
            <a:ext cx="4309170" cy="210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4410"/>
            <a:ext cx="4359970" cy="22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Affiner la raie spectrale :</a:t>
                </a:r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ici,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≃65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kHz</m:t>
                    </m:r>
                  </m:oMath>
                </a14:m>
                <a:endParaRPr lang="fr-FR" dirty="0" smtClean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(limité par la durée de l'impulsion)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Dernier signal obtenu, ne permet pas encore de caractériser la cohérence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blipFill rotWithShape="1">
                <a:blip r:embed="rId7"/>
                <a:stretch>
                  <a:fillRect l="-1329" r="-2159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2815813" y="683404"/>
            <a:ext cx="34403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Grâce à la spectroscopie 50C-51C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501008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Conclusion : perspectives à court et </a:t>
            </a:r>
            <a:r>
              <a:rPr lang="fr-FR" sz="28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moyen </a:t>
            </a:r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terme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3626822" y="3121188"/>
            <a:ext cx="2457346" cy="2731158"/>
            <a:chOff x="4615855" y="2927562"/>
            <a:chExt cx="3268513" cy="3268513"/>
          </a:xfrm>
        </p:grpSpPr>
        <p:pic>
          <p:nvPicPr>
            <p:cNvPr id="28675" name="Picture 3" descr="C:\Users\s15\AppData\Local\Microsoft\Windows\Temporary Internet Files\Content.IE5\KH19A45V\questions-1014060_960_720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855" y="2927562"/>
              <a:ext cx="3268513" cy="326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4" name="Picture 2" descr="C:\Program Files (x86)\Microsoft Office\MEDIA\CAGCAT10\j0199727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652" y="4748279"/>
              <a:ext cx="843276" cy="82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08389"/>
            <a:ext cx="2808312" cy="205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66264" y="836712"/>
            <a:ext cx="7411472" cy="23083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Nous avons réalisé l'excitation d'atomes de Rydberg circulaires sur puce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Prochaines étapes à court terme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piéger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les atomes circulaires dans un faisceau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laser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(faisceau Laguerre-Gauss déjà préparé)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piéger près de la puce pour voir l'inhibition due à la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plus long terme : réalisation du simulateur !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3429000"/>
            <a:ext cx="3096344" cy="23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L'équipe du Collège de France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Membres permanents 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Clément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Sayrin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Michel 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Jean-Michel 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Sébastien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Gleyzes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Igor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Dotsenko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952852"/>
            <a:ext cx="2160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ce projet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TCM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Rodrigo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Cortiñas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Brice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Ravon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Thanh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Long Nguyen</a:t>
            </a:r>
            <a:endParaRPr lang="fr-FR" altLang="fr-FR" sz="1200" dirty="0">
              <a:solidFill>
                <a:schemeClr val="tx2"/>
              </a:solidFill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les autres projets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Mariane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Penasa</a:t>
            </a:r>
            <a: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Eva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Katharina</a:t>
            </a:r>
            <a: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Diestche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Dorian Grosso</a:t>
            </a:r>
            <a:endParaRPr lang="fr-FR" altLang="fr-FR" sz="1200" dirty="0">
              <a:solidFill>
                <a:schemeClr val="tx2"/>
              </a:solidFill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Valentin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Métillon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Frédéric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Assemat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Arthur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Larrouy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Carmen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Toderasc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Françoise David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Audrey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Gohlke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Binta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Dumas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</a:t>
            </a:r>
            <a:r>
              <a:rPr lang="fr-FR" altLang="fr-FR" sz="1200" b="1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méca</a:t>
            </a: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Nicolas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Moscatiello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électro.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Toufik 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Atmani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Lionel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Perennes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Merci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présence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et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attention !</a:t>
            </a:r>
          </a:p>
        </p:txBody>
      </p:sp>
      <p:pic>
        <p:nvPicPr>
          <p:cNvPr id="31746" name="Picture 2" descr="D:\Documents Tigrane\manuscrit-git\soutenance\figures\photo-Bri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267" y="3816845"/>
            <a:ext cx="771028" cy="98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D:\Documents Tigrane\manuscrit-git\soutenance\figures\Sayrin_Cléme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94" y="3816844"/>
            <a:ext cx="980307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D:\Documents Tigrane\manuscrit-git\soutenance\figures\Cortinas_Rodri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21" y="3816845"/>
            <a:ext cx="980307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TL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48" y="381684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Quantique avec des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4063687" y="2851814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Browaeys</a:t>
            </a:r>
            <a:r>
              <a:rPr lang="fr-FR" dirty="0" smtClean="0"/>
              <a:t>, Bloch (</a:t>
            </a:r>
            <a:r>
              <a:rPr lang="fr-FR" dirty="0" err="1" smtClean="0"/>
              <a:t>Ryd</a:t>
            </a:r>
            <a:r>
              <a:rPr lang="fr-FR" dirty="0" smtClean="0"/>
              <a:t> dressing), </a:t>
            </a:r>
            <a:r>
              <a:rPr lang="fr-FR" dirty="0" err="1" smtClean="0"/>
              <a:t>Lukin</a:t>
            </a:r>
            <a:r>
              <a:rPr lang="fr-FR" dirty="0" smtClean="0"/>
              <a:t>/</a:t>
            </a:r>
            <a:r>
              <a:rPr lang="fr-FR" dirty="0" err="1" smtClean="0"/>
              <a:t>Vuletic</a:t>
            </a:r>
            <a:r>
              <a:rPr lang="fr-FR" dirty="0" smtClean="0"/>
              <a:t> (milieu non linéaire pour l'optique), </a:t>
            </a:r>
            <a:r>
              <a:rPr lang="fr-FR" dirty="0" err="1" smtClean="0"/>
              <a:t>Pfau</a:t>
            </a:r>
            <a:r>
              <a:rPr lang="fr-FR" dirty="0" smtClean="0"/>
              <a:t> (molécules), Adams, </a:t>
            </a:r>
            <a:r>
              <a:rPr lang="fr-FR" dirty="0" err="1" smtClean="0"/>
              <a:t>Reithel</a:t>
            </a:r>
            <a:endParaRPr lang="en-US" dirty="0"/>
          </a:p>
        </p:txBody>
      </p:sp>
      <p:grpSp>
        <p:nvGrpSpPr>
          <p:cNvPr id="30" name="Group 2"/>
          <p:cNvGrpSpPr/>
          <p:nvPr/>
        </p:nvGrpSpPr>
        <p:grpSpPr>
          <a:xfrm>
            <a:off x="9828584" y="3466870"/>
            <a:ext cx="8791227" cy="2664266"/>
            <a:chOff x="542" y="6424"/>
            <a:chExt cx="16174" cy="5540"/>
          </a:xfrm>
        </p:grpSpPr>
        <p:sp>
          <p:nvSpPr>
            <p:cNvPr id="31" name="TextShape 8"/>
            <p:cNvSpPr txBox="1"/>
            <p:nvPr/>
          </p:nvSpPr>
          <p:spPr>
            <a:xfrm>
              <a:off x="12527" y="6424"/>
              <a:ext cx="3404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fr-FR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Cristallisation de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32" name="TextShape 10"/>
            <p:cNvSpPr txBox="1"/>
            <p:nvPr/>
          </p:nvSpPr>
          <p:spPr>
            <a:xfrm>
              <a:off x="573" y="6491"/>
              <a:ext cx="3690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Portes logiques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grpSp>
          <p:nvGrpSpPr>
            <p:cNvPr id="35" name="Group 1"/>
            <p:cNvGrpSpPr/>
            <p:nvPr/>
          </p:nvGrpSpPr>
          <p:grpSpPr>
            <a:xfrm>
              <a:off x="542" y="6424"/>
              <a:ext cx="16174" cy="5540"/>
              <a:chOff x="542" y="6424"/>
              <a:chExt cx="16174" cy="5540"/>
            </a:xfrm>
          </p:grpSpPr>
          <p:sp>
            <p:nvSpPr>
              <p:cNvPr id="38" name="TextShape 3"/>
              <p:cNvSpPr txBox="1"/>
              <p:nvPr/>
            </p:nvSpPr>
            <p:spPr>
              <a:xfrm>
                <a:off x="12826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d'I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Bloch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39" name="TextShape 4"/>
              <p:cNvSpPr txBox="1"/>
              <p:nvPr/>
            </p:nvSpPr>
            <p:spPr>
              <a:xfrm>
                <a:off x="542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Groupes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Saffman</a:t>
                </a:r>
              </a:p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et d'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Browaeys</a:t>
                </a:r>
                <a:endParaRPr lang="en-US" sz="12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0" name="TextShape 5"/>
              <p:cNvSpPr txBox="1"/>
              <p:nvPr/>
            </p:nvSpPr>
            <p:spPr>
              <a:xfrm>
                <a:off x="8707" y="11329"/>
                <a:ext cx="3887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Weidemüller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1" name="TextShape 6"/>
              <p:cNvSpPr txBox="1"/>
              <p:nvPr/>
            </p:nvSpPr>
            <p:spPr>
              <a:xfrm>
                <a:off x="4574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Browaeys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pic>
            <p:nvPicPr>
              <p:cNvPr id="54" name="Picture 13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" y="7772"/>
                <a:ext cx="3655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Picture 141"/>
              <p:cNvPicPr/>
              <p:nvPr/>
            </p:nvPicPr>
            <p:blipFill>
              <a:blip r:embed="rId5"/>
              <a:srcRect l="-4068" t="-3970" r="-439" b="-2556"/>
              <a:stretch>
                <a:fillRect/>
              </a:stretch>
            </p:blipFill>
            <p:spPr>
              <a:xfrm>
                <a:off x="8814" y="7674"/>
                <a:ext cx="3569" cy="3542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3465AF"/>
                </a:solidFill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Picture 14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6" y="7641"/>
                <a:ext cx="2885" cy="3575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Picture 143" descr="/media/absenthe/DATA/Works/Lab/Thesis/defense/Untitled.pngUntitled"/>
              <p:cNvPicPr/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630" y="7674"/>
                <a:ext cx="3782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Shape 11"/>
              <p:cNvSpPr txBox="1"/>
              <p:nvPr/>
            </p:nvSpPr>
            <p:spPr>
              <a:xfrm>
                <a:off x="5440" y="6424"/>
                <a:ext cx="2162" cy="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600" strike="noStrike" spc="-1" noProof="1" smtClean="0">
                    <a:uFill>
                      <a:solidFill>
                        <a:srgbClr val="FFFFFF"/>
                      </a:solidFill>
                    </a:uFill>
                  </a:rPr>
                  <a:t>Réseau de Rydberg</a:t>
                </a:r>
                <a:endParaRPr lang="en-US" sz="1600" strike="noStrike" spc="-1" noProof="1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p:grpSp>
        <p:sp>
          <p:nvSpPr>
            <p:cNvPr id="36" name="TextShape 12"/>
            <p:cNvSpPr txBox="1"/>
            <p:nvPr/>
          </p:nvSpPr>
          <p:spPr>
            <a:xfrm>
              <a:off x="9276" y="6424"/>
              <a:ext cx="2645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Diffusion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2061355" y="620688"/>
            <a:ext cx="52469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dipolaires fortes (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MHz à quelques µm)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contrôlables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Systèmes avec de longues durées de vie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9612560" y="1732913"/>
            <a:ext cx="7142297" cy="575311"/>
            <a:chOff x="383285" y="2432585"/>
            <a:chExt cx="7870364" cy="575311"/>
          </a:xfrm>
        </p:grpSpPr>
        <p:pic>
          <p:nvPicPr>
            <p:cNvPr id="6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28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0" name="TextBox 35"/>
            <p:cNvSpPr txBox="1"/>
            <p:nvPr/>
          </p:nvSpPr>
          <p:spPr>
            <a:xfrm>
              <a:off x="83284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47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2" name="TextBox 39"/>
            <p:cNvSpPr txBox="1"/>
            <p:nvPr/>
          </p:nvSpPr>
          <p:spPr>
            <a:xfrm>
              <a:off x="162403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566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4" name="TextBox 43"/>
            <p:cNvSpPr txBox="1"/>
            <p:nvPr/>
          </p:nvSpPr>
          <p:spPr>
            <a:xfrm>
              <a:off x="241522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685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6" name="TextBox 47"/>
            <p:cNvSpPr txBox="1"/>
            <p:nvPr/>
          </p:nvSpPr>
          <p:spPr>
            <a:xfrm>
              <a:off x="320641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804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8" name="TextBox 49"/>
            <p:cNvSpPr txBox="1"/>
            <p:nvPr/>
          </p:nvSpPr>
          <p:spPr>
            <a:xfrm>
              <a:off x="399760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9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923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0" name="TextBox 51"/>
            <p:cNvSpPr txBox="1"/>
            <p:nvPr/>
          </p:nvSpPr>
          <p:spPr>
            <a:xfrm>
              <a:off x="4788796" y="2535569"/>
              <a:ext cx="408449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7519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2" name="TextBox 51"/>
            <p:cNvSpPr txBox="1"/>
            <p:nvPr/>
          </p:nvSpPr>
          <p:spPr>
            <a:xfrm>
              <a:off x="5566841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268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4" name="TextBox 51"/>
            <p:cNvSpPr txBox="1"/>
            <p:nvPr/>
          </p:nvSpPr>
          <p:spPr>
            <a:xfrm>
              <a:off x="6424257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493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6" name="TextBox 51"/>
            <p:cNvSpPr txBox="1"/>
            <p:nvPr/>
          </p:nvSpPr>
          <p:spPr>
            <a:xfrm>
              <a:off x="7281673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03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403624" y="2420888"/>
            <a:ext cx="5536528" cy="3077174"/>
            <a:chOff x="251520" y="2636912"/>
            <a:chExt cx="5536528" cy="3077174"/>
          </a:xfrm>
        </p:grpSpPr>
        <p:grpSp>
          <p:nvGrpSpPr>
            <p:cNvPr id="8" name="Groupe 7"/>
            <p:cNvGrpSpPr/>
            <p:nvPr/>
          </p:nvGrpSpPr>
          <p:grpSpPr>
            <a:xfrm>
              <a:off x="3971380" y="3284984"/>
              <a:ext cx="1608732" cy="2331074"/>
              <a:chOff x="3199631" y="3730977"/>
              <a:chExt cx="1608732" cy="2331074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9631" y="3730977"/>
                <a:ext cx="1608732" cy="1728192"/>
              </a:xfrm>
              <a:prstGeom prst="rect">
                <a:avLst/>
              </a:prstGeom>
            </p:spPr>
          </p:pic>
          <p:sp>
            <p:nvSpPr>
              <p:cNvPr id="4" name="ZoneTexte 3"/>
              <p:cNvSpPr txBox="1"/>
              <p:nvPr/>
            </p:nvSpPr>
            <p:spPr>
              <a:xfrm>
                <a:off x="3325766" y="5477276"/>
                <a:ext cx="13564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A.Browaeys</a:t>
                </a:r>
                <a:endPara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(Paris Saclay)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287524" y="2673787"/>
              <a:ext cx="5464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dans l'état fondamental piégés individuellement</a:t>
              </a: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(pinces optiques) + excitation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520" y="2636912"/>
              <a:ext cx="5536528" cy="307717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340945" y="3699713"/>
              <a:ext cx="2955897" cy="1664895"/>
              <a:chOff x="463975" y="3609891"/>
              <a:chExt cx="2955897" cy="1664895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617364" y="3681899"/>
                <a:ext cx="2802508" cy="1592887"/>
                <a:chOff x="5839031" y="3789040"/>
                <a:chExt cx="2802508" cy="1592887"/>
              </a:xfrm>
            </p:grpSpPr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39031" y="3789040"/>
                  <a:ext cx="2802508" cy="992963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6739187" y="4797152"/>
                  <a:ext cx="1002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M. </a:t>
                  </a:r>
                  <a:r>
                    <a:rPr lang="fr-FR" sz="1600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Lukin</a:t>
                  </a:r>
                  <a:endPara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(Harvard)</a:t>
                  </a:r>
                  <a:endParaRPr lang="en-US" sz="1600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3975" y="3609891"/>
                <a:ext cx="363609" cy="117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63975" y="4545995"/>
                <a:ext cx="363609" cy="189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432827" y="2132856"/>
            <a:ext cx="2099613" cy="3551505"/>
            <a:chOff x="6804248" y="2636912"/>
            <a:chExt cx="2099613" cy="3551505"/>
          </a:xfrm>
        </p:grpSpPr>
        <p:grpSp>
          <p:nvGrpSpPr>
            <p:cNvPr id="11" name="Groupe 10"/>
            <p:cNvGrpSpPr/>
            <p:nvPr/>
          </p:nvGrpSpPr>
          <p:grpSpPr>
            <a:xfrm>
              <a:off x="6989958" y="3383012"/>
              <a:ext cx="1728192" cy="2805405"/>
              <a:chOff x="291137" y="3327960"/>
              <a:chExt cx="1728192" cy="2805405"/>
            </a:xfrm>
          </p:grpSpPr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137" y="3327960"/>
                <a:ext cx="1728192" cy="2131209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340747" y="5548590"/>
                <a:ext cx="16289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I. Bloch, C. Gross</a:t>
                </a: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(Munich)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6848811" y="2636912"/>
              <a:ext cx="2010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Isolant de </a:t>
              </a:r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Mott</a:t>
              </a:r>
              <a:endPara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+habillage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04248" y="2636912"/>
              <a:ext cx="2099613" cy="355150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403624" y="1988840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Déjà de remarquables réalisations expérimentales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2830005" y="5661248"/>
                <a:ext cx="3110147" cy="86177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non piégés</a:t>
                </a: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(bas-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photoionisation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algn="ctr"/>
                <a:r>
                  <a:rPr lang="fr-FR" sz="1400" dirty="0" smtClean="0">
                    <a:latin typeface="Times New Roman" panose="02020603050405020304" pitchFamily="18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[</a:t>
                </a:r>
                <a:r>
                  <a:rPr lang="fr-FR" sz="1400" dirty="0" err="1" smtClean="0">
                    <a:latin typeface="Times New Roman" panose="02020603050405020304" pitchFamily="18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Saffman</a:t>
                </a:r>
                <a:r>
                  <a:rPr lang="fr-FR" sz="1400" dirty="0" smtClean="0">
                    <a:latin typeface="Times New Roman" panose="02020603050405020304" pitchFamily="18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 &amp; Walker, PRA, 2005]</a:t>
                </a:r>
                <a:endParaRPr lang="fr-FR" sz="1400" dirty="0">
                  <a:latin typeface="Times New Roman" panose="02020603050405020304" pitchFamily="18" charset="0"/>
                  <a:ea typeface="Linux Libertine G" panose="02000503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05" y="5661248"/>
                <a:ext cx="3110147" cy="86177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00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 mouvement des atomes de Rydberg en interaction …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540552" y="207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Attention, ça bouge : PRL, travaux ENS avant déménagement !</a:t>
            </a:r>
            <a:endParaRPr lang="en-US" dirty="0"/>
          </a:p>
        </p:txBody>
      </p:sp>
      <p:grpSp>
        <p:nvGrpSpPr>
          <p:cNvPr id="8" name="Groupe 174"/>
          <p:cNvGrpSpPr>
            <a:grpSpLocks noChangeAspect="1"/>
          </p:cNvGrpSpPr>
          <p:nvPr/>
        </p:nvGrpSpPr>
        <p:grpSpPr bwMode="auto">
          <a:xfrm>
            <a:off x="5160760" y="1484784"/>
            <a:ext cx="2704157" cy="2144714"/>
            <a:chOff x="2594921" y="3155388"/>
            <a:chExt cx="3921295" cy="3109839"/>
          </a:xfrm>
        </p:grpSpPr>
        <p:grpSp>
          <p:nvGrpSpPr>
            <p:cNvPr id="10" name="Groupe 6"/>
            <p:cNvGrpSpPr>
              <a:grpSpLocks/>
            </p:cNvGrpSpPr>
            <p:nvPr/>
          </p:nvGrpSpPr>
          <p:grpSpPr bwMode="auto">
            <a:xfrm>
              <a:off x="2788107" y="3495983"/>
              <a:ext cx="3393267" cy="2525128"/>
              <a:chOff x="5792359" y="2447873"/>
              <a:chExt cx="2136232" cy="1589695"/>
            </a:xfrm>
          </p:grpSpPr>
          <p:sp>
            <p:nvSpPr>
              <p:cNvPr id="34" name="Ellipse 33"/>
              <p:cNvSpPr/>
              <p:nvPr/>
            </p:nvSpPr>
            <p:spPr>
              <a:xfrm rot="16200000">
                <a:off x="6405339" y="340673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16200000">
                <a:off x="7614679" y="3826472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 rot="16200000">
                <a:off x="5792674" y="3511666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 rot="16200000">
                <a:off x="6432325" y="312690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 rot="16200000">
                <a:off x="6277409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 rot="16200000">
                <a:off x="5873630" y="303196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 rot="16200000">
                <a:off x="5916607" y="390142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 rot="16200000">
                <a:off x="6201451" y="367456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 rot="16200000">
                <a:off x="7074974" y="316387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 rot="16200000">
                <a:off x="7328835" y="347169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rot="16200000">
                <a:off x="7856547" y="296600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rot="16200000">
                <a:off x="7508737" y="326081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rot="16200000">
                <a:off x="7200905" y="396538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rot="16200000">
                <a:off x="6083515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 rot="16200000">
                <a:off x="6596236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 rot="16200000">
                <a:off x="7447771" y="283308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0" name="Ellipse 49"/>
              <p:cNvSpPr/>
              <p:nvPr/>
            </p:nvSpPr>
            <p:spPr>
              <a:xfrm rot="16200000">
                <a:off x="6696181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 rot="16200000">
                <a:off x="6982025" y="343671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 rot="16200000">
                <a:off x="7093964" y="262321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 rot="16200000">
                <a:off x="6776137" y="393340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 rot="16200000">
                <a:off x="6787131" y="315388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6200000">
                <a:off x="6714171" y="3499673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6181238" y="4217401"/>
              <a:ext cx="334978" cy="12699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673216" y="4844448"/>
              <a:ext cx="508022" cy="31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V="1">
              <a:off x="4939760" y="4579342"/>
              <a:ext cx="373079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5514460" y="3850696"/>
              <a:ext cx="396892" cy="2778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4946110" y="3355408"/>
              <a:ext cx="198447" cy="4175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 flipV="1">
              <a:off x="3918953" y="3155388"/>
              <a:ext cx="177808" cy="3413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2983875" y="3249049"/>
              <a:ext cx="274650" cy="2825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4320608" y="3945944"/>
              <a:ext cx="114305" cy="22700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4457139" y="4401546"/>
              <a:ext cx="114305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4160264" y="5281000"/>
              <a:ext cx="120655" cy="2587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4792116" y="5171465"/>
              <a:ext cx="176220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343002" y="5206389"/>
              <a:ext cx="458808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797047" y="5804863"/>
              <a:ext cx="214322" cy="2158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5120743" y="6020758"/>
              <a:ext cx="107955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4265043" y="5969959"/>
              <a:ext cx="117480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2899734" y="5898523"/>
              <a:ext cx="117480" cy="36670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2594921" y="4953983"/>
              <a:ext cx="217496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704463" y="4479331"/>
              <a:ext cx="217497" cy="1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3529999" y="5558806"/>
              <a:ext cx="101604" cy="220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 flipV="1">
              <a:off x="3307739" y="5019069"/>
              <a:ext cx="454045" cy="71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>
              <a:off x="3407756" y="4652365"/>
              <a:ext cx="412768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 flipV="1">
              <a:off x="3229949" y="3963407"/>
              <a:ext cx="327039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stomShape 36"/>
          <p:cNvSpPr/>
          <p:nvPr/>
        </p:nvSpPr>
        <p:spPr>
          <a:xfrm>
            <a:off x="4741188" y="3789040"/>
            <a:ext cx="35433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lnSpc>
                <a:spcPct val="100000"/>
              </a:lnSpc>
            </a:pP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[1] R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Teixeira et </a:t>
            </a: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al,  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PRL 115, 013001 (2015)  </a:t>
            </a:r>
            <a:endParaRPr lang="en-US" sz="140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532618" y="694437"/>
                <a:ext cx="3960441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répulsives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mouvement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 </a:t>
                </a: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10 µs max. avant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désordre [1]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618" y="694437"/>
                <a:ext cx="3960441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15490" y="620688"/>
            <a:ext cx="318869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Expériences menées à l'ENS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de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gaz dense de Rydberg sur puce</a:t>
            </a:r>
          </a:p>
        </p:txBody>
      </p:sp>
      <p:pic>
        <p:nvPicPr>
          <p:cNvPr id="29698" name="Picture 2" descr="Z:\Pictures\Divers\mani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0" y="1675409"/>
            <a:ext cx="3312368" cy="29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3631983" y="4664618"/>
            <a:ext cx="4540417" cy="1734248"/>
            <a:chOff x="3347739" y="4638835"/>
            <a:chExt cx="4540417" cy="1734248"/>
          </a:xfrm>
        </p:grpSpPr>
        <p:sp>
          <p:nvSpPr>
            <p:cNvPr id="57" name="Flèche droite 56"/>
            <p:cNvSpPr/>
            <p:nvPr/>
          </p:nvSpPr>
          <p:spPr>
            <a:xfrm>
              <a:off x="6539959" y="5163840"/>
              <a:ext cx="1348197" cy="648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6606359" y="60037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uillet 2014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31746" name="Picture 2" descr="D:\Documents Tigrane\manuscrit-git\soutenance\figures\24_rue_Lhomond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739" y="4638835"/>
              <a:ext cx="3204916" cy="1698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0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… aux atomes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12264" y="3142113"/>
                <a:ext cx="3528392" cy="203132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à bas-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de Rydberg circulaires (moment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max.)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peuvent être piégés par laser (photo-ionisation négligeable)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64" y="3142113"/>
                <a:ext cx="3528392" cy="2031325"/>
              </a:xfrm>
              <a:prstGeom prst="rect">
                <a:avLst/>
              </a:prstGeom>
              <a:blipFill rotWithShape="1">
                <a:blip r:embed="rId4"/>
                <a:stretch>
                  <a:fillRect l="-1554" t="-1493" r="-518" b="-3284"/>
                </a:stretch>
              </a:blipFill>
              <a:ln w="31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323528" y="3142113"/>
            <a:ext cx="42484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Pour remédier à « l'explosion » du nuage : piéger les atomes de Rydberg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367819" y="1181749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D:\Documents Tigrane\manuscrit-git\soutenance\figures\college_de_f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62692"/>
            <a:ext cx="3960440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Documents Tigrane\manuscrit-git\soutenance\figures\ressor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610986"/>
            <a:ext cx="36724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D:\Documents Tigrane\manuscrit-git\soutenance\figures\bil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7032" y="3573016"/>
            <a:ext cx="1363375" cy="13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D:\Documents Tigrane\manuscrit-git\soutenance\figures\roue_vel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768" y="4596260"/>
            <a:ext cx="1804030" cy="13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1496358">
            <a:off x="-3256305" y="4526354"/>
            <a:ext cx="685433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 piégés pour la simulation quantique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1196752"/>
            <a:ext cx="4032448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de simulateur quantique [2]: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piégés par faisceau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émission spontanée inhibée :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augmentée (secondes)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contrôlé</a:t>
            </a: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chaîne 1D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 40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atomes, 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régulière et sans défaut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484784"/>
            <a:ext cx="446978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84695" y="4365104"/>
            <a:ext cx="30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[2] T.L Nguyen et al, PRX, in print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compschem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422695" cy="2565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Documents Tigrane\manuscrit-git\soutenance\figures\fig_PR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67544" y="1623616"/>
            <a:ext cx="7679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pour un simulateur quantique</a:t>
            </a: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atomes de Rydberg circulaires sur puce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130426"/>
            <a:ext cx="8208912" cy="14700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I. Atomes de Rydberg en interaction : vers un simulateur quantique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107567</TotalTime>
  <Words>2267</Words>
  <Application>Microsoft Office PowerPoint</Application>
  <PresentationFormat>Affichage à l'écran (4:3)</PresentationFormat>
  <Paragraphs>486</Paragraphs>
  <Slides>37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55" baseType="lpstr">
      <vt:lpstr>Arial</vt:lpstr>
      <vt:lpstr>Linux Libertine G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Symbol</vt:lpstr>
      <vt:lpstr>Office Theme</vt:lpstr>
      <vt:lpstr>Atomes de Rydberg en interaction : des nuages denses d'atomes de Rydberg à la simulation quantique avec des atomes circulaires</vt:lpstr>
      <vt:lpstr>Qu'est-ce que la simulation quantique ?</vt:lpstr>
      <vt:lpstr>Qu'est-ce que la simulation quantique ?</vt:lpstr>
      <vt:lpstr>Simulation Quantique avec des atomes de Rydberg</vt:lpstr>
      <vt:lpstr>Du mouvement des atomes de Rydberg en interaction …</vt:lpstr>
      <vt:lpstr>… aux atomes de Rydberg circulaires</vt:lpstr>
      <vt:lpstr>Atomes de Rydberg circulaires piégés pour la simulation quantique</vt:lpstr>
      <vt:lpstr>Plan de l'exposé</vt:lpstr>
      <vt:lpstr>I. Atomes de Rydberg en interaction : vers un simulateur quantique</vt:lpstr>
      <vt:lpstr>Qu'est-ce qu'un atome de Rydberg ?</vt:lpstr>
      <vt:lpstr>Qu'est-ce qu'un atome de Rydberg circulaire?</vt:lpstr>
      <vt:lpstr>Inhiber l'émission spontanée</vt:lpstr>
      <vt:lpstr>Piéger des Rydberg circulaires : potentiel pondéro-moteur</vt:lpstr>
      <vt:lpstr>Piéger des Rydberg circulaires : géométrie des faisceaux</vt:lpstr>
      <vt:lpstr>Deux atomes de Rydberg en interaction</vt:lpstr>
      <vt:lpstr>Deux atomes de Rydberg en interaction : équivalence avec deux spins 1/2</vt:lpstr>
      <vt:lpstr>Hamiltonien XXZ d'une chaîne de Rydberg circulaires</vt:lpstr>
      <vt:lpstr>Préserver les Rydberg circulaires</vt:lpstr>
      <vt:lpstr>Préparer une chaîne régulière : « évaporation van der Waals »</vt:lpstr>
      <vt:lpstr>Préparer la chaîne : simulation du processus</vt:lpstr>
      <vt:lpstr>Détection des atomes après la simulation</vt:lpstr>
      <vt:lpstr>Un bon simulateur</vt:lpstr>
      <vt:lpstr>Présentation PowerPoint</vt:lpstr>
      <vt:lpstr>Exciter le niveau circulaire : le passage adiabatique du 87Rb</vt:lpstr>
      <vt:lpstr>Une puce atomique en environnement cryogénique</vt:lpstr>
      <vt:lpstr>Exciter et détecter des niveaux de Rydberg</vt:lpstr>
      <vt:lpstr>Exciter des atomes de Rydberg sur puce</vt:lpstr>
      <vt:lpstr>Spectroscopie Stark de la transition laser</vt:lpstr>
      <vt:lpstr>Spectroscopie Stark de la transition laser</vt:lpstr>
      <vt:lpstr>Spectroscopie en champ électrique de la transition 50D → 50F</vt:lpstr>
      <vt:lpstr>Vers le passage adiabatique : électrodes de circularisation</vt:lpstr>
      <vt:lpstr>Le passage adiabatique : réglage de la RF</vt:lpstr>
      <vt:lpstr>Spectroscopie microonde du niveau 50C</vt:lpstr>
      <vt:lpstr>Spectroscopie microonde du niveau 50C</vt:lpstr>
      <vt:lpstr>Conclusion : perspectives à court et moyen terme</vt:lpstr>
      <vt:lpstr>L'équipe du Collège de France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1140</cp:revision>
  <cp:lastPrinted>2017-12-12T17:09:04Z</cp:lastPrinted>
  <dcterms:created xsi:type="dcterms:W3CDTF">2011-07-09T13:48:20Z</dcterms:created>
  <dcterms:modified xsi:type="dcterms:W3CDTF">2018-01-08T14:43:09Z</dcterms:modified>
</cp:coreProperties>
</file>